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300" r:id="rId2"/>
    <p:sldId id="305"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94" r:id="rId21"/>
    <p:sldId id="280" r:id="rId22"/>
    <p:sldId id="281" r:id="rId23"/>
    <p:sldId id="282" r:id="rId24"/>
    <p:sldId id="287" r:id="rId25"/>
    <p:sldId id="290" r:id="rId26"/>
    <p:sldId id="289" r:id="rId27"/>
    <p:sldId id="297" r:id="rId28"/>
    <p:sldId id="298" r:id="rId29"/>
    <p:sldId id="295" r:id="rId30"/>
    <p:sldId id="301" r:id="rId31"/>
    <p:sldId id="302" r:id="rId32"/>
    <p:sldId id="303" r:id="rId33"/>
    <p:sldId id="304" r:id="rId34"/>
    <p:sldId id="306" r:id="rId35"/>
    <p:sldId id="307" r:id="rId36"/>
    <p:sldId id="308" r:id="rId37"/>
    <p:sldId id="309" r:id="rId38"/>
    <p:sldId id="284" r:id="rId39"/>
    <p:sldId id="285" r:id="rId40"/>
    <p:sldId id="286" r:id="rId41"/>
    <p:sldId id="283" r:id="rId42"/>
    <p:sldId id="288" r:id="rId43"/>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0368" autoAdjust="0"/>
    <p:restoredTop sz="94660"/>
  </p:normalViewPr>
  <p:slideViewPr>
    <p:cSldViewPr>
      <p:cViewPr varScale="1">
        <p:scale>
          <a:sx n="70" d="100"/>
          <a:sy n="70" d="100"/>
        </p:scale>
        <p:origin x="-11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915E1C09-BAE2-4A83-A714-D1D542A926CB}" type="datetimeFigureOut">
              <a:rPr lang="it-IT" smtClean="0"/>
              <a:t>09/09/2014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C6FBA52-027B-437E-BD1E-E7B9134F701F}" type="slidenum">
              <a:rPr lang="it-IT" smtClean="0"/>
              <a:t>‹N›</a:t>
            </a:fld>
            <a:endParaRPr lang="it-IT"/>
          </a:p>
        </p:txBody>
      </p:sp>
    </p:spTree>
    <p:extLst>
      <p:ext uri="{BB962C8B-B14F-4D97-AF65-F5344CB8AC3E}">
        <p14:creationId xmlns:p14="http://schemas.microsoft.com/office/powerpoint/2010/main" val="3722459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15E1C09-BAE2-4A83-A714-D1D542A926CB}" type="datetimeFigureOut">
              <a:rPr lang="it-IT" smtClean="0"/>
              <a:t>09/09/2014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C6FBA52-027B-437E-BD1E-E7B9134F701F}" type="slidenum">
              <a:rPr lang="it-IT" smtClean="0"/>
              <a:t>‹N›</a:t>
            </a:fld>
            <a:endParaRPr lang="it-IT"/>
          </a:p>
        </p:txBody>
      </p:sp>
    </p:spTree>
    <p:extLst>
      <p:ext uri="{BB962C8B-B14F-4D97-AF65-F5344CB8AC3E}">
        <p14:creationId xmlns:p14="http://schemas.microsoft.com/office/powerpoint/2010/main" val="4173982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15E1C09-BAE2-4A83-A714-D1D542A926CB}" type="datetimeFigureOut">
              <a:rPr lang="it-IT" smtClean="0"/>
              <a:t>09/09/2014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C6FBA52-027B-437E-BD1E-E7B9134F701F}" type="slidenum">
              <a:rPr lang="it-IT" smtClean="0"/>
              <a:t>‹N›</a:t>
            </a:fld>
            <a:endParaRPr lang="it-IT"/>
          </a:p>
        </p:txBody>
      </p:sp>
    </p:spTree>
    <p:extLst>
      <p:ext uri="{BB962C8B-B14F-4D97-AF65-F5344CB8AC3E}">
        <p14:creationId xmlns:p14="http://schemas.microsoft.com/office/powerpoint/2010/main" val="371844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smtClean="0"/>
              <a:t>Fare clic per modificare lo stile del titolo</a:t>
            </a:r>
            <a:endParaRPr lang="it-IT"/>
          </a:p>
        </p:txBody>
      </p:sp>
      <p:sp>
        <p:nvSpPr>
          <p:cNvPr id="3" name="Segnaposto testo 2"/>
          <p:cNvSpPr>
            <a:spLocks noGrp="1"/>
          </p:cNvSpPr>
          <p:nvPr>
            <p:ph type="body" sz="half" idx="1"/>
          </p:nvPr>
        </p:nvSpPr>
        <p:spPr>
          <a:xfrm>
            <a:off x="457200" y="1600200"/>
            <a:ext cx="4038600" cy="4525963"/>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a:xfrm>
            <a:off x="457200" y="6245225"/>
            <a:ext cx="2133600" cy="476250"/>
          </a:xfrm>
        </p:spPr>
        <p:txBody>
          <a:bodyPr/>
          <a:lstStyle>
            <a:lvl1pPr>
              <a:defRPr/>
            </a:lvl1pPr>
          </a:lstStyle>
          <a:p>
            <a:endParaRPr lang="it-IT"/>
          </a:p>
        </p:txBody>
      </p:sp>
      <p:sp>
        <p:nvSpPr>
          <p:cNvPr id="6" name="Segnaposto piè di pagina 5"/>
          <p:cNvSpPr>
            <a:spLocks noGrp="1"/>
          </p:cNvSpPr>
          <p:nvPr>
            <p:ph type="ftr" sz="quarter" idx="11"/>
          </p:nvPr>
        </p:nvSpPr>
        <p:spPr>
          <a:xfrm>
            <a:off x="3124200" y="6245225"/>
            <a:ext cx="2895600" cy="476250"/>
          </a:xfrm>
        </p:spPr>
        <p:txBody>
          <a:bodyPr/>
          <a:lstStyle>
            <a:lvl1pPr>
              <a:defRPr/>
            </a:lvl1pPr>
          </a:lstStyle>
          <a:p>
            <a:endParaRPr lang="it-IT"/>
          </a:p>
        </p:txBody>
      </p:sp>
      <p:sp>
        <p:nvSpPr>
          <p:cNvPr id="7" name="Segnaposto numero diapositiva 6"/>
          <p:cNvSpPr>
            <a:spLocks noGrp="1"/>
          </p:cNvSpPr>
          <p:nvPr>
            <p:ph type="sldNum" sz="quarter" idx="12"/>
          </p:nvPr>
        </p:nvSpPr>
        <p:spPr>
          <a:xfrm>
            <a:off x="6553200" y="6245225"/>
            <a:ext cx="2133600" cy="476250"/>
          </a:xfrm>
        </p:spPr>
        <p:txBody>
          <a:bodyPr/>
          <a:lstStyle>
            <a:lvl1pPr>
              <a:defRPr/>
            </a:lvl1pPr>
          </a:lstStyle>
          <a:p>
            <a:fld id="{6E0AD49A-8FBA-4725-A544-9B719EFDE932}" type="slidenum">
              <a:rPr lang="it-IT"/>
              <a:pPr/>
              <a:t>‹N›</a:t>
            </a:fld>
            <a:endParaRPr lang="it-IT"/>
          </a:p>
        </p:txBody>
      </p:sp>
    </p:spTree>
    <p:extLst>
      <p:ext uri="{BB962C8B-B14F-4D97-AF65-F5344CB8AC3E}">
        <p14:creationId xmlns:p14="http://schemas.microsoft.com/office/powerpoint/2010/main" val="26148538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Titolo e  contenuto 4">
    <p:spTree>
      <p:nvGrpSpPr>
        <p:cNvPr id="1" name=""/>
        <p:cNvGrpSpPr/>
        <p:nvPr/>
      </p:nvGrpSpPr>
      <p:grpSpPr>
        <a:xfrm>
          <a:off x="0" y="0"/>
          <a:ext cx="0" cy="0"/>
          <a:chOff x="0" y="0"/>
          <a:chExt cx="0" cy="0"/>
        </a:xfrm>
      </p:grpSpPr>
      <p:sp>
        <p:nvSpPr>
          <p:cNvPr id="2" name="Titolo 1"/>
          <p:cNvSpPr>
            <a:spLocks noGrp="1"/>
          </p:cNvSpPr>
          <p:nvPr>
            <p:ph type="title" sz="quarter"/>
          </p:nvPr>
        </p:nvSpPr>
        <p:spPr>
          <a:xfrm>
            <a:off x="457200" y="277813"/>
            <a:ext cx="8229600" cy="1139825"/>
          </a:xfrm>
        </p:spPr>
        <p:txBody>
          <a:bodyPr/>
          <a:lstStyle/>
          <a:p>
            <a:r>
              <a:rPr lang="it-IT" smtClean="0"/>
              <a:t>Fare clic per modificare lo stile del titolo</a:t>
            </a:r>
            <a:endParaRPr lang="it-IT"/>
          </a:p>
        </p:txBody>
      </p:sp>
      <p:sp>
        <p:nvSpPr>
          <p:cNvPr id="3" name="Segnaposto contenuto 2"/>
          <p:cNvSpPr>
            <a:spLocks noGrp="1"/>
          </p:cNvSpPr>
          <p:nvPr>
            <p:ph sz="quarter" idx="1"/>
          </p:nvPr>
        </p:nvSpPr>
        <p:spPr>
          <a:xfrm>
            <a:off x="457200" y="1600200"/>
            <a:ext cx="4038600" cy="21859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quarter" idx="2"/>
          </p:nvPr>
        </p:nvSpPr>
        <p:spPr>
          <a:xfrm>
            <a:off x="4648200" y="1600200"/>
            <a:ext cx="4038600" cy="21859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contenuto 4"/>
          <p:cNvSpPr>
            <a:spLocks noGrp="1"/>
          </p:cNvSpPr>
          <p:nvPr>
            <p:ph sz="quarter" idx="3"/>
          </p:nvPr>
        </p:nvSpPr>
        <p:spPr>
          <a:xfrm>
            <a:off x="457200" y="3938588"/>
            <a:ext cx="4038600" cy="2187575"/>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contenuto 5"/>
          <p:cNvSpPr>
            <a:spLocks noGrp="1"/>
          </p:cNvSpPr>
          <p:nvPr>
            <p:ph sz="quarter" idx="4"/>
          </p:nvPr>
        </p:nvSpPr>
        <p:spPr>
          <a:xfrm>
            <a:off x="4648200" y="3938588"/>
            <a:ext cx="4038600" cy="2187575"/>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69"/>
          <p:cNvSpPr>
            <a:spLocks noGrp="1" noChangeArrowheads="1"/>
          </p:cNvSpPr>
          <p:nvPr>
            <p:ph type="dt" sz="half" idx="10"/>
          </p:nvPr>
        </p:nvSpPr>
        <p:spPr>
          <a:ln/>
        </p:spPr>
        <p:txBody>
          <a:bodyPr/>
          <a:lstStyle>
            <a:lvl1pPr>
              <a:defRPr/>
            </a:lvl1pPr>
          </a:lstStyle>
          <a:p>
            <a:pPr>
              <a:defRPr/>
            </a:pPr>
            <a:endParaRPr lang="it-IT"/>
          </a:p>
        </p:txBody>
      </p:sp>
      <p:sp>
        <p:nvSpPr>
          <p:cNvPr id="8" name="Rectangle 70"/>
          <p:cNvSpPr>
            <a:spLocks noGrp="1" noChangeArrowheads="1"/>
          </p:cNvSpPr>
          <p:nvPr>
            <p:ph type="ftr" sz="quarter" idx="11"/>
          </p:nvPr>
        </p:nvSpPr>
        <p:spPr>
          <a:ln/>
        </p:spPr>
        <p:txBody>
          <a:bodyPr/>
          <a:lstStyle>
            <a:lvl1pPr>
              <a:defRPr/>
            </a:lvl1pPr>
          </a:lstStyle>
          <a:p>
            <a:pPr>
              <a:defRPr/>
            </a:pPr>
            <a:endParaRPr lang="it-IT"/>
          </a:p>
        </p:txBody>
      </p:sp>
      <p:sp>
        <p:nvSpPr>
          <p:cNvPr id="9" name="Rectangle 71"/>
          <p:cNvSpPr>
            <a:spLocks noGrp="1" noChangeArrowheads="1"/>
          </p:cNvSpPr>
          <p:nvPr>
            <p:ph type="sldNum" sz="quarter" idx="12"/>
          </p:nvPr>
        </p:nvSpPr>
        <p:spPr>
          <a:ln/>
        </p:spPr>
        <p:txBody>
          <a:bodyPr/>
          <a:lstStyle>
            <a:lvl1pPr>
              <a:defRPr/>
            </a:lvl1pPr>
          </a:lstStyle>
          <a:p>
            <a:pPr>
              <a:defRPr/>
            </a:pPr>
            <a:fld id="{968AA546-E9A0-4716-9450-6A92B6687504}" type="slidenum">
              <a:rPr lang="it-IT"/>
              <a:pPr>
                <a:defRPr/>
              </a:pPr>
              <a:t>‹N›</a:t>
            </a:fld>
            <a:endParaRPr lang="it-IT"/>
          </a:p>
        </p:txBody>
      </p:sp>
    </p:spTree>
    <p:extLst>
      <p:ext uri="{BB962C8B-B14F-4D97-AF65-F5344CB8AC3E}">
        <p14:creationId xmlns:p14="http://schemas.microsoft.com/office/powerpoint/2010/main" val="32122671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verTx">
  <p:cSld name="Titolo e contenuto sopra testo">
    <p:spTree>
      <p:nvGrpSpPr>
        <p:cNvPr id="1" name=""/>
        <p:cNvGrpSpPr/>
        <p:nvPr/>
      </p:nvGrpSpPr>
      <p:grpSpPr>
        <a:xfrm>
          <a:off x="0" y="0"/>
          <a:ext cx="0" cy="0"/>
          <a:chOff x="0" y="0"/>
          <a:chExt cx="0" cy="0"/>
        </a:xfrm>
      </p:grpSpPr>
      <p:sp>
        <p:nvSpPr>
          <p:cNvPr id="2" name="Titolo 1"/>
          <p:cNvSpPr>
            <a:spLocks noGrp="1"/>
          </p:cNvSpPr>
          <p:nvPr>
            <p:ph type="title"/>
          </p:nvPr>
        </p:nvSpPr>
        <p:spPr>
          <a:xfrm>
            <a:off x="301625" y="228600"/>
            <a:ext cx="8510588" cy="1325563"/>
          </a:xfrm>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301625" y="1676400"/>
            <a:ext cx="8540750" cy="21351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301625" y="3963988"/>
            <a:ext cx="8540750" cy="2135187"/>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2676515A-2E61-4C61-B6AC-13E7C77B8F98}" type="slidenum">
              <a:rPr lang="it-IT"/>
              <a:pPr>
                <a:defRPr/>
              </a:pPr>
              <a:t>‹N›</a:t>
            </a:fld>
            <a:endParaRPr lang="it-IT"/>
          </a:p>
        </p:txBody>
      </p:sp>
    </p:spTree>
    <p:extLst>
      <p:ext uri="{BB962C8B-B14F-4D97-AF65-F5344CB8AC3E}">
        <p14:creationId xmlns:p14="http://schemas.microsoft.com/office/powerpoint/2010/main" val="618983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15E1C09-BAE2-4A83-A714-D1D542A926CB}" type="datetimeFigureOut">
              <a:rPr lang="it-IT" smtClean="0"/>
              <a:t>09/09/2014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C6FBA52-027B-437E-BD1E-E7B9134F701F}" type="slidenum">
              <a:rPr lang="it-IT" smtClean="0"/>
              <a:t>‹N›</a:t>
            </a:fld>
            <a:endParaRPr lang="it-IT"/>
          </a:p>
        </p:txBody>
      </p:sp>
    </p:spTree>
    <p:extLst>
      <p:ext uri="{BB962C8B-B14F-4D97-AF65-F5344CB8AC3E}">
        <p14:creationId xmlns:p14="http://schemas.microsoft.com/office/powerpoint/2010/main" val="2173899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915E1C09-BAE2-4A83-A714-D1D542A926CB}" type="datetimeFigureOut">
              <a:rPr lang="it-IT" smtClean="0"/>
              <a:t>09/09/2014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C6FBA52-027B-437E-BD1E-E7B9134F701F}" type="slidenum">
              <a:rPr lang="it-IT" smtClean="0"/>
              <a:t>‹N›</a:t>
            </a:fld>
            <a:endParaRPr lang="it-IT"/>
          </a:p>
        </p:txBody>
      </p:sp>
    </p:spTree>
    <p:extLst>
      <p:ext uri="{BB962C8B-B14F-4D97-AF65-F5344CB8AC3E}">
        <p14:creationId xmlns:p14="http://schemas.microsoft.com/office/powerpoint/2010/main" val="4038285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915E1C09-BAE2-4A83-A714-D1D542A926CB}" type="datetimeFigureOut">
              <a:rPr lang="it-IT" smtClean="0"/>
              <a:t>09/09/2014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C6FBA52-027B-437E-BD1E-E7B9134F701F}" type="slidenum">
              <a:rPr lang="it-IT" smtClean="0"/>
              <a:t>‹N›</a:t>
            </a:fld>
            <a:endParaRPr lang="it-IT"/>
          </a:p>
        </p:txBody>
      </p:sp>
    </p:spTree>
    <p:extLst>
      <p:ext uri="{BB962C8B-B14F-4D97-AF65-F5344CB8AC3E}">
        <p14:creationId xmlns:p14="http://schemas.microsoft.com/office/powerpoint/2010/main" val="4089273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915E1C09-BAE2-4A83-A714-D1D542A926CB}" type="datetimeFigureOut">
              <a:rPr lang="it-IT" smtClean="0"/>
              <a:t>09/09/2014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C6FBA52-027B-437E-BD1E-E7B9134F701F}" type="slidenum">
              <a:rPr lang="it-IT" smtClean="0"/>
              <a:t>‹N›</a:t>
            </a:fld>
            <a:endParaRPr lang="it-IT"/>
          </a:p>
        </p:txBody>
      </p:sp>
    </p:spTree>
    <p:extLst>
      <p:ext uri="{BB962C8B-B14F-4D97-AF65-F5344CB8AC3E}">
        <p14:creationId xmlns:p14="http://schemas.microsoft.com/office/powerpoint/2010/main" val="1275769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915E1C09-BAE2-4A83-A714-D1D542A926CB}" type="datetimeFigureOut">
              <a:rPr lang="it-IT" smtClean="0"/>
              <a:t>09/09/2014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C6FBA52-027B-437E-BD1E-E7B9134F701F}" type="slidenum">
              <a:rPr lang="it-IT" smtClean="0"/>
              <a:t>‹N›</a:t>
            </a:fld>
            <a:endParaRPr lang="it-IT"/>
          </a:p>
        </p:txBody>
      </p:sp>
    </p:spTree>
    <p:extLst>
      <p:ext uri="{BB962C8B-B14F-4D97-AF65-F5344CB8AC3E}">
        <p14:creationId xmlns:p14="http://schemas.microsoft.com/office/powerpoint/2010/main" val="4015259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15E1C09-BAE2-4A83-A714-D1D542A926CB}" type="datetimeFigureOut">
              <a:rPr lang="it-IT" smtClean="0"/>
              <a:t>09/09/2014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C6FBA52-027B-437E-BD1E-E7B9134F701F}" type="slidenum">
              <a:rPr lang="it-IT" smtClean="0"/>
              <a:t>‹N›</a:t>
            </a:fld>
            <a:endParaRPr lang="it-IT"/>
          </a:p>
        </p:txBody>
      </p:sp>
    </p:spTree>
    <p:extLst>
      <p:ext uri="{BB962C8B-B14F-4D97-AF65-F5344CB8AC3E}">
        <p14:creationId xmlns:p14="http://schemas.microsoft.com/office/powerpoint/2010/main" val="1560058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15E1C09-BAE2-4A83-A714-D1D542A926CB}" type="datetimeFigureOut">
              <a:rPr lang="it-IT" smtClean="0"/>
              <a:t>09/09/2014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C6FBA52-027B-437E-BD1E-E7B9134F701F}" type="slidenum">
              <a:rPr lang="it-IT" smtClean="0"/>
              <a:t>‹N›</a:t>
            </a:fld>
            <a:endParaRPr lang="it-IT"/>
          </a:p>
        </p:txBody>
      </p:sp>
    </p:spTree>
    <p:extLst>
      <p:ext uri="{BB962C8B-B14F-4D97-AF65-F5344CB8AC3E}">
        <p14:creationId xmlns:p14="http://schemas.microsoft.com/office/powerpoint/2010/main" val="1255591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15E1C09-BAE2-4A83-A714-D1D542A926CB}" type="datetimeFigureOut">
              <a:rPr lang="it-IT" smtClean="0"/>
              <a:t>09/09/2014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C6FBA52-027B-437E-BD1E-E7B9134F701F}" type="slidenum">
              <a:rPr lang="it-IT" smtClean="0"/>
              <a:t>‹N›</a:t>
            </a:fld>
            <a:endParaRPr lang="it-IT"/>
          </a:p>
        </p:txBody>
      </p:sp>
    </p:spTree>
    <p:extLst>
      <p:ext uri="{BB962C8B-B14F-4D97-AF65-F5344CB8AC3E}">
        <p14:creationId xmlns:p14="http://schemas.microsoft.com/office/powerpoint/2010/main" val="3424155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5E1C09-BAE2-4A83-A714-D1D542A926CB}" type="datetimeFigureOut">
              <a:rPr lang="it-IT" smtClean="0"/>
              <a:t>09/09/2014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6FBA52-027B-437E-BD1E-E7B9134F701F}" type="slidenum">
              <a:rPr lang="it-IT" smtClean="0"/>
              <a:t>‹N›</a:t>
            </a:fld>
            <a:endParaRPr lang="it-IT"/>
          </a:p>
        </p:txBody>
      </p:sp>
    </p:spTree>
    <p:extLst>
      <p:ext uri="{BB962C8B-B14F-4D97-AF65-F5344CB8AC3E}">
        <p14:creationId xmlns:p14="http://schemas.microsoft.com/office/powerpoint/2010/main" val="170004619"/>
      </p:ext>
    </p:extLst>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vatican.va/holy_father/benedict_xvi/encyclicals/documents/hf_ben-xvi_enc_20051225_deus-caritas-est_it.html#_ftn1"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vatican.va/holy_father/benedict_xvi/encyclicals/documents/hf_ben-xvi_enc_20051225_deus-caritas-est_it.html#_ftn2"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vatican.va/holy_father/benedict_xvi/encyclicals/documents/hf_ben-xvi_enc_20051225_deus-caritas-est_it.html#_ftn3"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39552" y="332656"/>
            <a:ext cx="7844408" cy="2592288"/>
          </a:xfrm>
        </p:spPr>
        <p:txBody>
          <a:bodyPr>
            <a:normAutofit fontScale="90000"/>
          </a:bodyPr>
          <a:lstStyle/>
          <a:p>
            <a:r>
              <a:rPr lang="it-IT" sz="2200" b="1" cap="small" dirty="0"/>
              <a:t>Commissione per la Famiglia e la Vita </a:t>
            </a:r>
            <a:r>
              <a:rPr lang="it-IT" sz="2200" dirty="0"/>
              <a:t/>
            </a:r>
            <a:br>
              <a:rPr lang="it-IT" sz="2200" dirty="0"/>
            </a:br>
            <a:r>
              <a:rPr lang="it-IT" sz="2200" b="1" cap="small" dirty="0"/>
              <a:t>Regione Ecclesiastica </a:t>
            </a:r>
            <a:r>
              <a:rPr lang="it-IT" sz="2200" b="1" cap="small" dirty="0" smtClean="0"/>
              <a:t>Triveneta</a:t>
            </a:r>
            <a:r>
              <a:rPr lang="it-IT" b="1" cap="small" dirty="0" smtClean="0"/>
              <a:t/>
            </a:r>
            <a:br>
              <a:rPr lang="it-IT" b="1" cap="small" dirty="0" smtClean="0"/>
            </a:br>
            <a:r>
              <a:rPr lang="it-IT" b="1" cap="small" dirty="0" smtClean="0"/>
              <a:t/>
            </a:r>
            <a:br>
              <a:rPr lang="it-IT" b="1" cap="small" dirty="0" smtClean="0"/>
            </a:br>
            <a:r>
              <a:rPr lang="it-IT" i="1" dirty="0" smtClean="0"/>
              <a:t>sulla  </a:t>
            </a:r>
            <a:r>
              <a:rPr lang="it-IT" i="1" dirty="0"/>
              <a:t>bellezza dell'amore tra </a:t>
            </a:r>
            <a:br>
              <a:rPr lang="it-IT" i="1" dirty="0"/>
            </a:br>
            <a:r>
              <a:rPr lang="it-IT" i="1" dirty="0" smtClean="0"/>
              <a:t>uomo </a:t>
            </a:r>
            <a:r>
              <a:rPr lang="it-IT" i="1" smtClean="0"/>
              <a:t>e donna</a:t>
            </a:r>
            <a:endParaRPr lang="it-IT" dirty="0"/>
          </a:p>
        </p:txBody>
      </p:sp>
      <p:sp>
        <p:nvSpPr>
          <p:cNvPr id="3" name="Sottotitolo 2"/>
          <p:cNvSpPr>
            <a:spLocks noGrp="1"/>
          </p:cNvSpPr>
          <p:nvPr>
            <p:ph type="subTitle" idx="1"/>
          </p:nvPr>
        </p:nvSpPr>
        <p:spPr/>
        <p:txBody>
          <a:bodyPr/>
          <a:lstStyle/>
          <a:p>
            <a:r>
              <a:rPr lang="it-IT" dirty="0" smtClean="0"/>
              <a:t>Verona 13/14 Settembre 2014</a:t>
            </a:r>
          </a:p>
          <a:p>
            <a:r>
              <a:rPr lang="it-IT" sz="2800" dirty="0" smtClean="0"/>
              <a:t>Dott. Dario Contardo Seghi</a:t>
            </a:r>
          </a:p>
          <a:p>
            <a:r>
              <a:rPr lang="it-IT" sz="2000" dirty="0" smtClean="0"/>
              <a:t>Psicologo- Psicoterapeuta</a:t>
            </a:r>
            <a:endParaRPr lang="it-IT" sz="2000" dirty="0"/>
          </a:p>
        </p:txBody>
      </p:sp>
    </p:spTree>
    <p:extLst>
      <p:ext uri="{BB962C8B-B14F-4D97-AF65-F5344CB8AC3E}">
        <p14:creationId xmlns:p14="http://schemas.microsoft.com/office/powerpoint/2010/main" val="34502544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dirty="0" smtClean="0"/>
              <a:t>L’autostima</a:t>
            </a:r>
            <a:endParaRPr lang="it-IT" dirty="0"/>
          </a:p>
        </p:txBody>
      </p:sp>
      <p:sp>
        <p:nvSpPr>
          <p:cNvPr id="3" name="Segnaposto contenuto 2"/>
          <p:cNvSpPr>
            <a:spLocks noGrp="1"/>
          </p:cNvSpPr>
          <p:nvPr>
            <p:ph idx="1"/>
          </p:nvPr>
        </p:nvSpPr>
        <p:spPr/>
        <p:txBody>
          <a:bodyPr/>
          <a:lstStyle/>
          <a:p>
            <a:pPr>
              <a:defRPr/>
            </a:pPr>
            <a:r>
              <a:rPr lang="it-IT" sz="2000" dirty="0" smtClean="0"/>
              <a:t>I maschi in adolescenza hanno un più alto livello globale di autostima delle ragazze.</a:t>
            </a:r>
          </a:p>
          <a:p>
            <a:pPr>
              <a:defRPr/>
            </a:pPr>
            <a:r>
              <a:rPr lang="it-IT" sz="2000" dirty="0" smtClean="0"/>
              <a:t>I maschi hanno un punteggio maggiore se si considera la soddisfazione di sé e stima di sé, misure nelle quali vengono prese in considerazione il proprio corpo e le relazioni con gli altri, mentre le ragazze ottengono migliori risultati quando viene presa in esame la concezione  morale ed etica di se stesse e la considerazione di sé riguardo alla condotta comportamentale</a:t>
            </a:r>
          </a:p>
          <a:p>
            <a:pPr>
              <a:defRPr/>
            </a:pPr>
            <a:r>
              <a:rPr lang="it-IT" sz="2000" dirty="0" smtClean="0"/>
              <a:t>Le femmine memorizzano in modo più radicato anche le associazioni incongruenti come parte del loro schema di sé attivando la corteccia prefrontale  attiva nelle donne e non negli uomini,  questa può spiegare il perché le donne rimuginano di più dei maschi</a:t>
            </a:r>
            <a:endParaRPr lang="it-IT" sz="2000" dirty="0"/>
          </a:p>
        </p:txBody>
      </p:sp>
    </p:spTree>
    <p:extLst>
      <p:ext uri="{BB962C8B-B14F-4D97-AF65-F5344CB8AC3E}">
        <p14:creationId xmlns:p14="http://schemas.microsoft.com/office/powerpoint/2010/main" val="15838099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dirty="0" smtClean="0"/>
              <a:t>Propensione al rischio</a:t>
            </a:r>
            <a:endParaRPr lang="it-IT" dirty="0"/>
          </a:p>
        </p:txBody>
      </p:sp>
      <p:sp>
        <p:nvSpPr>
          <p:cNvPr id="3" name="Segnaposto contenuto 2"/>
          <p:cNvSpPr>
            <a:spLocks noGrp="1"/>
          </p:cNvSpPr>
          <p:nvPr>
            <p:ph idx="1"/>
          </p:nvPr>
        </p:nvSpPr>
        <p:spPr/>
        <p:txBody>
          <a:bodyPr>
            <a:normAutofit lnSpcReduction="10000"/>
          </a:bodyPr>
          <a:lstStyle/>
          <a:p>
            <a:pPr>
              <a:defRPr/>
            </a:pPr>
            <a:r>
              <a:rPr lang="it-IT" dirty="0" smtClean="0"/>
              <a:t>E’ un dato di fatto che la maggior parte dei ragazzi gode del fattore pericolo, gli piace mettersi alla prova e rimane ammirato dagli altri ragazzi se fanno cose rischiose.</a:t>
            </a:r>
          </a:p>
          <a:p>
            <a:pPr>
              <a:defRPr/>
            </a:pPr>
            <a:r>
              <a:rPr lang="it-IT" dirty="0" smtClean="0"/>
              <a:t>Lo stesso non avviene tra le ragazze, che sono generalmente meno propense a mettersi in situazioni rischiose solo per il gusto di farlo.</a:t>
            </a:r>
          </a:p>
          <a:p>
            <a:pPr>
              <a:defRPr/>
            </a:pPr>
            <a:r>
              <a:rPr lang="it-IT" dirty="0" smtClean="0"/>
              <a:t>Questa tendenza si manifesta già dopo il primo anno di vita.</a:t>
            </a:r>
            <a:endParaRPr lang="it-IT" dirty="0"/>
          </a:p>
        </p:txBody>
      </p:sp>
    </p:spTree>
    <p:extLst>
      <p:ext uri="{BB962C8B-B14F-4D97-AF65-F5344CB8AC3E}">
        <p14:creationId xmlns:p14="http://schemas.microsoft.com/office/powerpoint/2010/main" val="17407849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dirty="0" smtClean="0"/>
              <a:t> socialità e gioco</a:t>
            </a:r>
            <a:endParaRPr lang="it-IT" dirty="0"/>
          </a:p>
        </p:txBody>
      </p:sp>
      <p:sp>
        <p:nvSpPr>
          <p:cNvPr id="4" name="Segnaposto testo 3"/>
          <p:cNvSpPr>
            <a:spLocks noGrp="1"/>
          </p:cNvSpPr>
          <p:nvPr>
            <p:ph type="body" idx="1"/>
          </p:nvPr>
        </p:nvSpPr>
        <p:spPr/>
        <p:txBody>
          <a:bodyPr/>
          <a:lstStyle/>
          <a:p>
            <a:pPr>
              <a:defRPr/>
            </a:pPr>
            <a:r>
              <a:rPr lang="it-IT" smtClean="0"/>
              <a:t>Femmine</a:t>
            </a:r>
            <a:endParaRPr lang="it-IT" dirty="0"/>
          </a:p>
        </p:txBody>
      </p:sp>
      <p:sp>
        <p:nvSpPr>
          <p:cNvPr id="5" name="Segnaposto contenuto 4"/>
          <p:cNvSpPr>
            <a:spLocks noGrp="1"/>
          </p:cNvSpPr>
          <p:nvPr>
            <p:ph sz="half" idx="2"/>
          </p:nvPr>
        </p:nvSpPr>
        <p:spPr/>
        <p:txBody>
          <a:bodyPr/>
          <a:lstStyle/>
          <a:p>
            <a:pPr>
              <a:defRPr/>
            </a:pPr>
            <a:r>
              <a:rPr lang="it-IT" sz="2000" dirty="0" smtClean="0"/>
              <a:t>Sensibilità verso l’altro</a:t>
            </a:r>
          </a:p>
          <a:p>
            <a:pPr>
              <a:defRPr/>
            </a:pPr>
            <a:r>
              <a:rPr lang="it-IT" sz="2000" dirty="0" smtClean="0"/>
              <a:t>Sensibilità percettiva a stimoli umani</a:t>
            </a:r>
          </a:p>
          <a:p>
            <a:pPr>
              <a:defRPr/>
            </a:pPr>
            <a:r>
              <a:rPr lang="it-IT" sz="2000" dirty="0" smtClean="0"/>
              <a:t>Si spaventano facilmente  e si bloccano o indietreggiano di fronte al rischio</a:t>
            </a:r>
          </a:p>
          <a:p>
            <a:pPr>
              <a:defRPr/>
            </a:pPr>
            <a:r>
              <a:rPr lang="it-IT" sz="2000" dirty="0" smtClean="0"/>
              <a:t>Il gioco è caratterizzato da duttilità, aderenza al concreto e conciliazione</a:t>
            </a:r>
          </a:p>
          <a:p>
            <a:pPr>
              <a:defRPr/>
            </a:pPr>
            <a:endParaRPr lang="it-IT" dirty="0"/>
          </a:p>
        </p:txBody>
      </p:sp>
      <p:sp>
        <p:nvSpPr>
          <p:cNvPr id="6" name="Segnaposto testo 5"/>
          <p:cNvSpPr>
            <a:spLocks noGrp="1"/>
          </p:cNvSpPr>
          <p:nvPr>
            <p:ph type="body" sz="quarter" idx="3"/>
          </p:nvPr>
        </p:nvSpPr>
        <p:spPr/>
        <p:txBody>
          <a:bodyPr/>
          <a:lstStyle/>
          <a:p>
            <a:pPr>
              <a:defRPr/>
            </a:pPr>
            <a:r>
              <a:rPr lang="it-IT" smtClean="0"/>
              <a:t>Maschi</a:t>
            </a:r>
            <a:endParaRPr lang="it-IT" dirty="0"/>
          </a:p>
        </p:txBody>
      </p:sp>
      <p:sp>
        <p:nvSpPr>
          <p:cNvPr id="7" name="Segnaposto contenuto 6"/>
          <p:cNvSpPr>
            <a:spLocks noGrp="1"/>
          </p:cNvSpPr>
          <p:nvPr>
            <p:ph sz="quarter" idx="4"/>
          </p:nvPr>
        </p:nvSpPr>
        <p:spPr/>
        <p:txBody>
          <a:bodyPr/>
          <a:lstStyle/>
          <a:p>
            <a:pPr>
              <a:defRPr/>
            </a:pPr>
            <a:r>
              <a:rPr lang="it-IT" sz="2000" dirty="0" smtClean="0"/>
              <a:t>Sensibili al movimento, più esplorativi e abili a muoversi nell’ambiente, tendono a giocare da soli e sono eccitati e tollerano bene il rischio</a:t>
            </a:r>
          </a:p>
          <a:p>
            <a:pPr>
              <a:defRPr/>
            </a:pPr>
            <a:r>
              <a:rPr lang="it-IT" sz="2000" dirty="0" smtClean="0"/>
              <a:t>Il gioco è caratterizzato da trasgressività, competizione e regole</a:t>
            </a:r>
          </a:p>
          <a:p>
            <a:pPr>
              <a:defRPr/>
            </a:pPr>
            <a:r>
              <a:rPr lang="it-IT" sz="2000" dirty="0" smtClean="0"/>
              <a:t>La preferenza di giochi tipici maschili viene prima della consapevolezza di essere maschio</a:t>
            </a:r>
            <a:endParaRPr lang="it-IT" sz="2000" dirty="0"/>
          </a:p>
        </p:txBody>
      </p:sp>
    </p:spTree>
    <p:extLst>
      <p:ext uri="{BB962C8B-B14F-4D97-AF65-F5344CB8AC3E}">
        <p14:creationId xmlns:p14="http://schemas.microsoft.com/office/powerpoint/2010/main" val="40841155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additive="base">
                                        <p:cTn id="2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 calcmode="lin" valueType="num">
                                      <p:cBhvr additive="base">
                                        <p:cTn id="3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0" end="0"/>
                                            </p:txEl>
                                          </p:spTgt>
                                        </p:tgtEl>
                                        <p:attrNameLst>
                                          <p:attrName>style.visibility</p:attrName>
                                        </p:attrNameLst>
                                      </p:cBhvr>
                                      <p:to>
                                        <p:strVal val="visible"/>
                                      </p:to>
                                    </p:set>
                                    <p:anim calcmode="lin" valueType="num">
                                      <p:cBhvr additive="base">
                                        <p:cTn id="3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xEl>
                                              <p:pRg st="1" end="1"/>
                                            </p:txEl>
                                          </p:spTgt>
                                        </p:tgtEl>
                                        <p:attrNameLst>
                                          <p:attrName>style.visibility</p:attrName>
                                        </p:attrNameLst>
                                      </p:cBhvr>
                                      <p:to>
                                        <p:strVal val="visible"/>
                                      </p:to>
                                    </p:set>
                                    <p:anim calcmode="lin" valueType="num">
                                      <p:cBhvr additive="base">
                                        <p:cTn id="4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xEl>
                                              <p:pRg st="2" end="2"/>
                                            </p:txEl>
                                          </p:spTgt>
                                        </p:tgtEl>
                                        <p:attrNameLst>
                                          <p:attrName>style.visibility</p:attrName>
                                        </p:attrNameLst>
                                      </p:cBhvr>
                                      <p:to>
                                        <p:strVal val="visible"/>
                                      </p:to>
                                    </p:set>
                                    <p:anim calcmode="lin" valueType="num">
                                      <p:cBhvr additive="base">
                                        <p:cTn id="4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P spid="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p:txBody>
          <a:bodyPr/>
          <a:lstStyle/>
          <a:p>
            <a:pPr>
              <a:defRPr/>
            </a:pPr>
            <a:r>
              <a:rPr lang="it-IT" dirty="0" smtClean="0"/>
              <a:t>Sessualità e Amore</a:t>
            </a:r>
            <a:endParaRPr lang="it-IT" dirty="0"/>
          </a:p>
        </p:txBody>
      </p:sp>
      <p:sp>
        <p:nvSpPr>
          <p:cNvPr id="8" name="Segnaposto contenuto 7"/>
          <p:cNvSpPr>
            <a:spLocks noGrp="1"/>
          </p:cNvSpPr>
          <p:nvPr>
            <p:ph idx="1"/>
          </p:nvPr>
        </p:nvSpPr>
        <p:spPr/>
        <p:txBody>
          <a:bodyPr/>
          <a:lstStyle/>
          <a:p>
            <a:pPr>
              <a:defRPr/>
            </a:pPr>
            <a:r>
              <a:rPr lang="it-IT" sz="2000" dirty="0" smtClean="0"/>
              <a:t>Da una ricerca che ha esaminato 37 culture riguardo al criterio di selezione del partner risulta che le donne danno poco peso alle caratteristiche fisiche di un potenziale marito mentre sono più interessate alle sue capacità e alla sua affermazione  sociale</a:t>
            </a:r>
          </a:p>
          <a:p>
            <a:pPr>
              <a:defRPr/>
            </a:pPr>
            <a:r>
              <a:rPr lang="it-IT" sz="2000" dirty="0" smtClean="0"/>
              <a:t>Mentre un maschio la sceglie in media due anni e mezzo più giovane, e particolarmente attento all’aspetto fisico</a:t>
            </a:r>
          </a:p>
          <a:p>
            <a:pPr>
              <a:defRPr/>
            </a:pPr>
            <a:r>
              <a:rPr lang="it-IT" sz="2000" dirty="0" smtClean="0"/>
              <a:t>L’ormone coinvolto nell’esperienza sex  delle donne è l’ossitocina, lo stesso che viene rilasciato quando una madre partorisce il proprio neonato, gli effetti sono: predisposizione alla cura e alla tenerezza, all’amore insomma.</a:t>
            </a:r>
          </a:p>
          <a:p>
            <a:pPr>
              <a:defRPr/>
            </a:pPr>
            <a:r>
              <a:rPr lang="it-IT" sz="2000" dirty="0" smtClean="0"/>
              <a:t>Per i maschi l’ormone rilasciato  durante l’attrazione sessuale è il testosterone, non l’ossitocina, lo stesso che media i comportamenti aggressivi.</a:t>
            </a:r>
            <a:endParaRPr lang="it-IT" sz="2000" dirty="0"/>
          </a:p>
        </p:txBody>
      </p:sp>
    </p:spTree>
    <p:extLst>
      <p:ext uri="{BB962C8B-B14F-4D97-AF65-F5344CB8AC3E}">
        <p14:creationId xmlns:p14="http://schemas.microsoft.com/office/powerpoint/2010/main" val="7465240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anim calcmode="lin" valueType="num">
                                      <p:cBhvr additive="base">
                                        <p:cTn id="19"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 calcmode="lin" valueType="num">
                                      <p:cBhvr additive="base">
                                        <p:cTn id="25"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3" end="3"/>
                                            </p:txEl>
                                          </p:spTgt>
                                        </p:tgtEl>
                                        <p:attrNameLst>
                                          <p:attrName>style.visibility</p:attrName>
                                        </p:attrNameLst>
                                      </p:cBhvr>
                                      <p:to>
                                        <p:strVal val="visible"/>
                                      </p:to>
                                    </p:set>
                                    <p:anim calcmode="lin" valueType="num">
                                      <p:cBhvr additive="base">
                                        <p:cTn id="31"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defRPr/>
            </a:pPr>
            <a:r>
              <a:rPr lang="it-IT" dirty="0" smtClean="0">
                <a:solidFill>
                  <a:schemeClr val="tx1"/>
                </a:solidFill>
              </a:rPr>
              <a:t>IL Grande cambiamento</a:t>
            </a:r>
          </a:p>
        </p:txBody>
      </p:sp>
      <p:sp>
        <p:nvSpPr>
          <p:cNvPr id="3075" name="Rectangle 3"/>
          <p:cNvSpPr>
            <a:spLocks noGrp="1" noChangeArrowheads="1"/>
          </p:cNvSpPr>
          <p:nvPr>
            <p:ph idx="1"/>
          </p:nvPr>
        </p:nvSpPr>
        <p:spPr/>
        <p:txBody>
          <a:bodyPr/>
          <a:lstStyle/>
          <a:p>
            <a:pPr eaLnBrk="1" hangingPunct="1">
              <a:buFont typeface="Wingdings" pitchFamily="2" charset="2"/>
              <a:buNone/>
              <a:defRPr/>
            </a:pPr>
            <a:endParaRPr lang="it-IT" smtClean="0"/>
          </a:p>
          <a:p>
            <a:pPr lvl="1" eaLnBrk="1" hangingPunct="1">
              <a:defRPr/>
            </a:pPr>
            <a:r>
              <a:rPr lang="it-IT" smtClean="0"/>
              <a:t>La donna ( in 40 anni la donna è cambiata più che in 4000 anni)</a:t>
            </a:r>
          </a:p>
          <a:p>
            <a:pPr lvl="2" eaLnBrk="1" hangingPunct="1">
              <a:defRPr/>
            </a:pPr>
            <a:r>
              <a:rPr lang="it-IT" smtClean="0"/>
              <a:t>Il modello di donna</a:t>
            </a:r>
          </a:p>
          <a:p>
            <a:pPr lvl="2" eaLnBrk="1" hangingPunct="1">
              <a:defRPr/>
            </a:pPr>
            <a:r>
              <a:rPr lang="it-IT" smtClean="0"/>
              <a:t>Il ruolo</a:t>
            </a:r>
          </a:p>
          <a:p>
            <a:pPr lvl="2" eaLnBrk="1" hangingPunct="1">
              <a:defRPr/>
            </a:pPr>
            <a:r>
              <a:rPr lang="it-IT" smtClean="0"/>
              <a:t>La  relazione  comunicativa</a:t>
            </a:r>
          </a:p>
          <a:p>
            <a:pPr lvl="2" eaLnBrk="1" hangingPunct="1">
              <a:defRPr/>
            </a:pPr>
            <a:r>
              <a:rPr lang="it-IT" smtClean="0"/>
              <a:t>La relazione affettiva e sessuale</a:t>
            </a:r>
          </a:p>
        </p:txBody>
      </p:sp>
    </p:spTree>
    <p:extLst>
      <p:ext uri="{BB962C8B-B14F-4D97-AF65-F5344CB8AC3E}">
        <p14:creationId xmlns:p14="http://schemas.microsoft.com/office/powerpoint/2010/main" val="1253250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ppt_x"/>
                                          </p:val>
                                        </p:tav>
                                        <p:tav tm="100000">
                                          <p:val>
                                            <p:strVal val="#ppt_x"/>
                                          </p:val>
                                        </p:tav>
                                      </p:tavLst>
                                    </p:anim>
                                    <p:anim calcmode="lin" valueType="num">
                                      <p:cBhvr additive="base">
                                        <p:cTn id="8"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500" fill="hold"/>
                                        <p:tgtEl>
                                          <p:spTgt spid="30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075">
                                            <p:txEl>
                                              <p:pRg st="4" end="4"/>
                                            </p:txEl>
                                          </p:spTgt>
                                        </p:tgtEl>
                                        <p:attrNameLst>
                                          <p:attrName>style.visibility</p:attrName>
                                        </p:attrNameLst>
                                      </p:cBhvr>
                                      <p:to>
                                        <p:strVal val="visible"/>
                                      </p:to>
                                    </p:set>
                                    <p:anim calcmode="lin" valueType="num">
                                      <p:cBhvr additive="base">
                                        <p:cTn id="25" dur="500" fill="hold"/>
                                        <p:tgtEl>
                                          <p:spTgt spid="307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075">
                                            <p:txEl>
                                              <p:pRg st="5" end="5"/>
                                            </p:txEl>
                                          </p:spTgt>
                                        </p:tgtEl>
                                        <p:attrNameLst>
                                          <p:attrName>style.visibility</p:attrName>
                                        </p:attrNameLst>
                                      </p:cBhvr>
                                      <p:to>
                                        <p:strVal val="visible"/>
                                      </p:to>
                                    </p:set>
                                    <p:anim calcmode="lin" valueType="num">
                                      <p:cBhvr additive="base">
                                        <p:cTn id="31" dur="500" fill="hold"/>
                                        <p:tgtEl>
                                          <p:spTgt spid="3075">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07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075">
                                            <p:txEl>
                                              <p:pRg st="3" end="3"/>
                                            </p:txEl>
                                          </p:spTgt>
                                        </p:tgtEl>
                                        <p:attrNameLst>
                                          <p:attrName>style.visibility</p:attrName>
                                        </p:attrNameLst>
                                      </p:cBhvr>
                                      <p:to>
                                        <p:strVal val="visible"/>
                                      </p:to>
                                    </p:set>
                                    <p:anim calcmode="lin" valueType="num">
                                      <p:cBhvr additive="base">
                                        <p:cTn id="37" dur="500" fill="hold"/>
                                        <p:tgtEl>
                                          <p:spTgt spid="3075">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07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it-IT" sz="3200" dirty="0" smtClean="0"/>
              <a:t>La donna: tra diverse espressioni di  Femminilità </a:t>
            </a:r>
          </a:p>
        </p:txBody>
      </p:sp>
      <p:sp>
        <p:nvSpPr>
          <p:cNvPr id="4099" name="Rectangle 3"/>
          <p:cNvSpPr>
            <a:spLocks noGrp="1" noChangeArrowheads="1"/>
          </p:cNvSpPr>
          <p:nvPr>
            <p:ph sz="half" idx="1"/>
          </p:nvPr>
        </p:nvSpPr>
        <p:spPr/>
        <p:txBody>
          <a:bodyPr/>
          <a:lstStyle/>
          <a:p>
            <a:pPr eaLnBrk="1" hangingPunct="1">
              <a:lnSpc>
                <a:spcPct val="80000"/>
              </a:lnSpc>
              <a:defRPr/>
            </a:pPr>
            <a:r>
              <a:rPr lang="it-IT" sz="2400" dirty="0" smtClean="0"/>
              <a:t>FEMMINILITA’ ESPRESSIVA</a:t>
            </a:r>
          </a:p>
          <a:p>
            <a:pPr lvl="1" eaLnBrk="1" hangingPunct="1">
              <a:lnSpc>
                <a:spcPct val="80000"/>
              </a:lnSpc>
              <a:defRPr/>
            </a:pPr>
            <a:r>
              <a:rPr lang="it-IT" sz="2000" dirty="0" smtClean="0"/>
              <a:t>Essere come  il maschio</a:t>
            </a:r>
          </a:p>
          <a:p>
            <a:pPr lvl="1" eaLnBrk="1" hangingPunct="1">
              <a:lnSpc>
                <a:spcPct val="80000"/>
              </a:lnSpc>
              <a:buFontTx/>
              <a:buNone/>
              <a:defRPr/>
            </a:pPr>
            <a:r>
              <a:rPr lang="it-IT" sz="2000" dirty="0" smtClean="0"/>
              <a:t>( parità di dignità )</a:t>
            </a:r>
          </a:p>
          <a:p>
            <a:pPr lvl="1" eaLnBrk="1" hangingPunct="1">
              <a:lnSpc>
                <a:spcPct val="80000"/>
              </a:lnSpc>
              <a:defRPr/>
            </a:pPr>
            <a:r>
              <a:rPr lang="it-IT" sz="2000" dirty="0" smtClean="0"/>
              <a:t>Riconoscimento del corteggiamento maschile e seduzione</a:t>
            </a:r>
          </a:p>
          <a:p>
            <a:pPr lvl="1" eaLnBrk="1" hangingPunct="1">
              <a:lnSpc>
                <a:spcPct val="80000"/>
              </a:lnSpc>
              <a:defRPr/>
            </a:pPr>
            <a:r>
              <a:rPr lang="it-IT" sz="2000" dirty="0" smtClean="0"/>
              <a:t>Seduzione e accoglienza</a:t>
            </a:r>
          </a:p>
          <a:p>
            <a:pPr lvl="1" eaLnBrk="1" hangingPunct="1">
              <a:lnSpc>
                <a:spcPct val="80000"/>
              </a:lnSpc>
              <a:defRPr/>
            </a:pPr>
            <a:r>
              <a:rPr lang="it-IT" sz="2000" dirty="0" smtClean="0"/>
              <a:t>Affermazione dei propri diritti legati alla vita familiare sul lavoro</a:t>
            </a:r>
          </a:p>
          <a:p>
            <a:pPr lvl="1" eaLnBrk="1" hangingPunct="1">
              <a:lnSpc>
                <a:spcPct val="80000"/>
              </a:lnSpc>
              <a:defRPr/>
            </a:pPr>
            <a:r>
              <a:rPr lang="it-IT" sz="2000" dirty="0" smtClean="0"/>
              <a:t>Maternità come  espressione massima di femminilità</a:t>
            </a:r>
          </a:p>
          <a:p>
            <a:pPr lvl="1" eaLnBrk="1" hangingPunct="1">
              <a:lnSpc>
                <a:spcPct val="80000"/>
              </a:lnSpc>
              <a:defRPr/>
            </a:pPr>
            <a:endParaRPr lang="it-IT" sz="2000" dirty="0" smtClean="0"/>
          </a:p>
          <a:p>
            <a:pPr lvl="1" eaLnBrk="1" hangingPunct="1">
              <a:lnSpc>
                <a:spcPct val="80000"/>
              </a:lnSpc>
              <a:defRPr/>
            </a:pPr>
            <a:endParaRPr lang="it-IT" sz="2000" dirty="0" smtClean="0"/>
          </a:p>
          <a:p>
            <a:pPr lvl="1" eaLnBrk="1" hangingPunct="1">
              <a:lnSpc>
                <a:spcPct val="80000"/>
              </a:lnSpc>
              <a:defRPr/>
            </a:pPr>
            <a:endParaRPr lang="it-IT" sz="2000" dirty="0" smtClean="0"/>
          </a:p>
          <a:p>
            <a:pPr lvl="1" eaLnBrk="1" hangingPunct="1">
              <a:lnSpc>
                <a:spcPct val="80000"/>
              </a:lnSpc>
              <a:defRPr/>
            </a:pPr>
            <a:endParaRPr lang="it-IT" sz="2000" dirty="0" smtClean="0"/>
          </a:p>
        </p:txBody>
      </p:sp>
      <p:sp>
        <p:nvSpPr>
          <p:cNvPr id="4100" name="Rectangle 4"/>
          <p:cNvSpPr>
            <a:spLocks noGrp="1" noChangeArrowheads="1"/>
          </p:cNvSpPr>
          <p:nvPr>
            <p:ph sz="half" idx="2"/>
          </p:nvPr>
        </p:nvSpPr>
        <p:spPr/>
        <p:txBody>
          <a:bodyPr/>
          <a:lstStyle/>
          <a:p>
            <a:pPr eaLnBrk="1" hangingPunct="1">
              <a:lnSpc>
                <a:spcPct val="80000"/>
              </a:lnSpc>
              <a:defRPr/>
            </a:pPr>
            <a:r>
              <a:rPr lang="it-IT" sz="2000" dirty="0" smtClean="0"/>
              <a:t>FEMMINILITA’ COMPETITIVA</a:t>
            </a:r>
          </a:p>
          <a:p>
            <a:pPr lvl="1" eaLnBrk="1" hangingPunct="1">
              <a:lnSpc>
                <a:spcPct val="80000"/>
              </a:lnSpc>
              <a:defRPr/>
            </a:pPr>
            <a:r>
              <a:rPr lang="it-IT" sz="1800" dirty="0" smtClean="0"/>
              <a:t>Omologazione al maschio</a:t>
            </a:r>
          </a:p>
          <a:p>
            <a:pPr lvl="1" eaLnBrk="1" hangingPunct="1">
              <a:lnSpc>
                <a:spcPct val="80000"/>
              </a:lnSpc>
              <a:buFontTx/>
              <a:buNone/>
              <a:defRPr/>
            </a:pPr>
            <a:r>
              <a:rPr lang="it-IT" sz="1800" dirty="0" smtClean="0"/>
              <a:t>    Fare come il maschio</a:t>
            </a:r>
          </a:p>
          <a:p>
            <a:pPr lvl="1" eaLnBrk="1" hangingPunct="1">
              <a:lnSpc>
                <a:spcPct val="80000"/>
              </a:lnSpc>
              <a:buFontTx/>
              <a:buNone/>
              <a:defRPr/>
            </a:pPr>
            <a:r>
              <a:rPr lang="it-IT" sz="1800" dirty="0" smtClean="0"/>
              <a:t>    ( parità di ruolo ) </a:t>
            </a:r>
          </a:p>
          <a:p>
            <a:pPr lvl="1" eaLnBrk="1" hangingPunct="1">
              <a:lnSpc>
                <a:spcPct val="80000"/>
              </a:lnSpc>
              <a:defRPr/>
            </a:pPr>
            <a:r>
              <a:rPr lang="it-IT" sz="1800" dirty="0" smtClean="0"/>
              <a:t>Corteggiamento  direttivo femminile sul maschio</a:t>
            </a:r>
          </a:p>
          <a:p>
            <a:pPr lvl="1" eaLnBrk="1" hangingPunct="1">
              <a:lnSpc>
                <a:spcPct val="80000"/>
              </a:lnSpc>
              <a:defRPr/>
            </a:pPr>
            <a:r>
              <a:rPr lang="it-IT" sz="1800" dirty="0" smtClean="0"/>
              <a:t>Pretese e iniziative sul  maschio anche a livello sessuale </a:t>
            </a:r>
          </a:p>
          <a:p>
            <a:pPr lvl="1" eaLnBrk="1" hangingPunct="1">
              <a:lnSpc>
                <a:spcPct val="80000"/>
              </a:lnSpc>
              <a:defRPr/>
            </a:pPr>
            <a:r>
              <a:rPr lang="it-IT" sz="1800" dirty="0" smtClean="0"/>
              <a:t>Totale proiezione  sul lavoro</a:t>
            </a:r>
          </a:p>
          <a:p>
            <a:pPr lvl="1" eaLnBrk="1" hangingPunct="1">
              <a:lnSpc>
                <a:spcPct val="80000"/>
              </a:lnSpc>
              <a:defRPr/>
            </a:pPr>
            <a:r>
              <a:rPr lang="it-IT" sz="1800" dirty="0" smtClean="0"/>
              <a:t>Aspetto familiare vissuto come ostacolo alla propria realizzazione</a:t>
            </a:r>
          </a:p>
          <a:p>
            <a:pPr lvl="1" eaLnBrk="1" hangingPunct="1">
              <a:lnSpc>
                <a:spcPct val="80000"/>
              </a:lnSpc>
              <a:defRPr/>
            </a:pPr>
            <a:r>
              <a:rPr lang="it-IT" sz="1800" dirty="0" smtClean="0"/>
              <a:t>Procrastinazione della maternità</a:t>
            </a:r>
          </a:p>
          <a:p>
            <a:pPr lvl="2" algn="just" eaLnBrk="1" hangingPunct="1">
              <a:lnSpc>
                <a:spcPct val="80000"/>
              </a:lnSpc>
              <a:buFont typeface="Wingdings" pitchFamily="2" charset="2"/>
              <a:buChar char=""/>
              <a:defRPr/>
            </a:pPr>
            <a:endParaRPr lang="it-IT" sz="1600" dirty="0" smtClean="0"/>
          </a:p>
          <a:p>
            <a:pPr lvl="1" eaLnBrk="1" hangingPunct="1">
              <a:lnSpc>
                <a:spcPct val="80000"/>
              </a:lnSpc>
              <a:defRPr/>
            </a:pPr>
            <a:endParaRPr lang="it-IT" sz="1800" dirty="0" smtClean="0"/>
          </a:p>
        </p:txBody>
      </p:sp>
    </p:spTree>
    <p:extLst>
      <p:ext uri="{BB962C8B-B14F-4D97-AF65-F5344CB8AC3E}">
        <p14:creationId xmlns:p14="http://schemas.microsoft.com/office/powerpoint/2010/main" val="1319924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additive="base">
                                        <p:cTn id="7" dur="500" fill="hold"/>
                                        <p:tgtEl>
                                          <p:spTgt spid="4098"/>
                                        </p:tgtEl>
                                        <p:attrNameLst>
                                          <p:attrName>ppt_x</p:attrName>
                                        </p:attrNameLst>
                                      </p:cBhvr>
                                      <p:tavLst>
                                        <p:tav tm="0">
                                          <p:val>
                                            <p:strVal val="#ppt_x"/>
                                          </p:val>
                                        </p:tav>
                                        <p:tav tm="100000">
                                          <p:val>
                                            <p:strVal val="#ppt_x"/>
                                          </p:val>
                                        </p:tav>
                                      </p:tavLst>
                                    </p:anim>
                                    <p:anim calcmode="lin" valueType="num">
                                      <p:cBhvr additive="base">
                                        <p:cTn id="8" dur="500" fill="hold"/>
                                        <p:tgtEl>
                                          <p:spTgt spid="409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0" end="0"/>
                                            </p:txEl>
                                          </p:spTgt>
                                        </p:tgtEl>
                                        <p:attrNameLst>
                                          <p:attrName>style.visibility</p:attrName>
                                        </p:attrNameLst>
                                      </p:cBhvr>
                                      <p:to>
                                        <p:strVal val="visible"/>
                                      </p:to>
                                    </p:set>
                                    <p:anim calcmode="lin" valueType="num">
                                      <p:cBhvr additive="base">
                                        <p:cTn id="13"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100">
                                            <p:txEl>
                                              <p:pRg st="0" end="0"/>
                                            </p:txEl>
                                          </p:spTgt>
                                        </p:tgtEl>
                                        <p:attrNameLst>
                                          <p:attrName>style.visibility</p:attrName>
                                        </p:attrNameLst>
                                      </p:cBhvr>
                                      <p:to>
                                        <p:strVal val="visible"/>
                                      </p:to>
                                    </p:set>
                                    <p:anim calcmode="lin" valueType="num">
                                      <p:cBhvr additive="base">
                                        <p:cTn id="19" dur="500" fill="hold"/>
                                        <p:tgtEl>
                                          <p:spTgt spid="4100">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10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099">
                                            <p:txEl>
                                              <p:pRg st="1" end="1"/>
                                            </p:txEl>
                                          </p:spTgt>
                                        </p:tgtEl>
                                        <p:attrNameLst>
                                          <p:attrName>style.visibility</p:attrName>
                                        </p:attrNameLst>
                                      </p:cBhvr>
                                      <p:to>
                                        <p:strVal val="visible"/>
                                      </p:to>
                                    </p:set>
                                    <p:anim calcmode="lin" valueType="num">
                                      <p:cBhvr additive="base">
                                        <p:cTn id="25"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9">
                                            <p:txEl>
                                              <p:pRg st="1" end="1"/>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4099">
                                            <p:txEl>
                                              <p:pRg st="2" end="2"/>
                                            </p:txEl>
                                          </p:spTgt>
                                        </p:tgtEl>
                                        <p:attrNameLst>
                                          <p:attrName>style.visibility</p:attrName>
                                        </p:attrNameLst>
                                      </p:cBhvr>
                                      <p:to>
                                        <p:strVal val="visible"/>
                                      </p:to>
                                    </p:set>
                                    <p:anim calcmode="lin" valueType="num">
                                      <p:cBhvr additive="base">
                                        <p:cTn id="2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nodeType="clickEffect">
                                  <p:stCondLst>
                                    <p:cond delay="0"/>
                                  </p:stCondLst>
                                  <p:childTnLst>
                                    <p:set>
                                      <p:cBhvr>
                                        <p:cTn id="34" dur="1" fill="hold">
                                          <p:stCondLst>
                                            <p:cond delay="0"/>
                                          </p:stCondLst>
                                        </p:cTn>
                                        <p:tgtEl>
                                          <p:spTgt spid="4100">
                                            <p:txEl>
                                              <p:pRg st="1" end="1"/>
                                            </p:txEl>
                                          </p:spTgt>
                                        </p:tgtEl>
                                        <p:attrNameLst>
                                          <p:attrName>style.visibility</p:attrName>
                                        </p:attrNameLst>
                                      </p:cBhvr>
                                      <p:to>
                                        <p:strVal val="visible"/>
                                      </p:to>
                                    </p:set>
                                    <p:anim calcmode="lin" valueType="num">
                                      <p:cBhvr additive="base">
                                        <p:cTn id="35" dur="500" fill="hold"/>
                                        <p:tgtEl>
                                          <p:spTgt spid="4100">
                                            <p:txEl>
                                              <p:pRg st="1" end="1"/>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100">
                                            <p:txEl>
                                              <p:pRg st="1" end="1"/>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100">
                                            <p:txEl>
                                              <p:pRg st="2" end="2"/>
                                            </p:txEl>
                                          </p:spTgt>
                                        </p:tgtEl>
                                        <p:attrNameLst>
                                          <p:attrName>style.visibility</p:attrName>
                                        </p:attrNameLst>
                                      </p:cBhvr>
                                      <p:to>
                                        <p:strVal val="visible"/>
                                      </p:to>
                                    </p:set>
                                    <p:anim calcmode="lin" valueType="num">
                                      <p:cBhvr additive="base">
                                        <p:cTn id="39" dur="500" fill="hold"/>
                                        <p:tgtEl>
                                          <p:spTgt spid="4100">
                                            <p:txEl>
                                              <p:pRg st="2" end="2"/>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100">
                                            <p:txEl>
                                              <p:pRg st="2" end="2"/>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100">
                                            <p:txEl>
                                              <p:pRg st="3" end="3"/>
                                            </p:txEl>
                                          </p:spTgt>
                                        </p:tgtEl>
                                        <p:attrNameLst>
                                          <p:attrName>style.visibility</p:attrName>
                                        </p:attrNameLst>
                                      </p:cBhvr>
                                      <p:to>
                                        <p:strVal val="visible"/>
                                      </p:to>
                                    </p:set>
                                    <p:anim calcmode="lin" valueType="num">
                                      <p:cBhvr additive="base">
                                        <p:cTn id="43" dur="500" fill="hold"/>
                                        <p:tgtEl>
                                          <p:spTgt spid="4100">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10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4099">
                                            <p:txEl>
                                              <p:pRg st="3" end="3"/>
                                            </p:txEl>
                                          </p:spTgt>
                                        </p:tgtEl>
                                        <p:attrNameLst>
                                          <p:attrName>style.visibility</p:attrName>
                                        </p:attrNameLst>
                                      </p:cBhvr>
                                      <p:to>
                                        <p:strVal val="visible"/>
                                      </p:to>
                                    </p:set>
                                    <p:anim calcmode="lin" valueType="num">
                                      <p:cBhvr additive="base">
                                        <p:cTn id="49"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0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4100">
                                            <p:txEl>
                                              <p:pRg st="4" end="4"/>
                                            </p:txEl>
                                          </p:spTgt>
                                        </p:tgtEl>
                                        <p:attrNameLst>
                                          <p:attrName>style.visibility</p:attrName>
                                        </p:attrNameLst>
                                      </p:cBhvr>
                                      <p:to>
                                        <p:strVal val="visible"/>
                                      </p:to>
                                    </p:set>
                                    <p:anim calcmode="lin" valueType="num">
                                      <p:cBhvr additive="base">
                                        <p:cTn id="55" dur="500" fill="hold"/>
                                        <p:tgtEl>
                                          <p:spTgt spid="4100">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10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4099">
                                            <p:txEl>
                                              <p:pRg st="4" end="4"/>
                                            </p:txEl>
                                          </p:spTgt>
                                        </p:tgtEl>
                                        <p:attrNameLst>
                                          <p:attrName>style.visibility</p:attrName>
                                        </p:attrNameLst>
                                      </p:cBhvr>
                                      <p:to>
                                        <p:strVal val="visible"/>
                                      </p:to>
                                    </p:set>
                                    <p:anim calcmode="lin" valueType="num">
                                      <p:cBhvr additive="base">
                                        <p:cTn id="61"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0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4100">
                                            <p:txEl>
                                              <p:pRg st="5" end="5"/>
                                            </p:txEl>
                                          </p:spTgt>
                                        </p:tgtEl>
                                        <p:attrNameLst>
                                          <p:attrName>style.visibility</p:attrName>
                                        </p:attrNameLst>
                                      </p:cBhvr>
                                      <p:to>
                                        <p:strVal val="visible"/>
                                      </p:to>
                                    </p:set>
                                    <p:anim calcmode="lin" valueType="num">
                                      <p:cBhvr additive="base">
                                        <p:cTn id="67" dur="500" fill="hold"/>
                                        <p:tgtEl>
                                          <p:spTgt spid="4100">
                                            <p:txEl>
                                              <p:pRg st="5" end="5"/>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10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4099">
                                            <p:txEl>
                                              <p:pRg st="5" end="5"/>
                                            </p:txEl>
                                          </p:spTgt>
                                        </p:tgtEl>
                                        <p:attrNameLst>
                                          <p:attrName>style.visibility</p:attrName>
                                        </p:attrNameLst>
                                      </p:cBhvr>
                                      <p:to>
                                        <p:strVal val="visible"/>
                                      </p:to>
                                    </p:set>
                                    <p:anim calcmode="lin" valueType="num">
                                      <p:cBhvr additive="base">
                                        <p:cTn id="73" dur="500" fill="hold"/>
                                        <p:tgtEl>
                                          <p:spTgt spid="4099">
                                            <p:txEl>
                                              <p:pRg st="5" end="5"/>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409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4100">
                                            <p:txEl>
                                              <p:pRg st="6" end="6"/>
                                            </p:txEl>
                                          </p:spTgt>
                                        </p:tgtEl>
                                        <p:attrNameLst>
                                          <p:attrName>style.visibility</p:attrName>
                                        </p:attrNameLst>
                                      </p:cBhvr>
                                      <p:to>
                                        <p:strVal val="visible"/>
                                      </p:to>
                                    </p:set>
                                    <p:anim calcmode="lin" valueType="num">
                                      <p:cBhvr additive="base">
                                        <p:cTn id="79" dur="500" fill="hold"/>
                                        <p:tgtEl>
                                          <p:spTgt spid="4100">
                                            <p:txEl>
                                              <p:pRg st="6" end="6"/>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410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nodeType="clickEffect">
                                  <p:stCondLst>
                                    <p:cond delay="0"/>
                                  </p:stCondLst>
                                  <p:childTnLst>
                                    <p:set>
                                      <p:cBhvr>
                                        <p:cTn id="84" dur="1" fill="hold">
                                          <p:stCondLst>
                                            <p:cond delay="0"/>
                                          </p:stCondLst>
                                        </p:cTn>
                                        <p:tgtEl>
                                          <p:spTgt spid="4100">
                                            <p:txEl>
                                              <p:pRg st="7" end="7"/>
                                            </p:txEl>
                                          </p:spTgt>
                                        </p:tgtEl>
                                        <p:attrNameLst>
                                          <p:attrName>style.visibility</p:attrName>
                                        </p:attrNameLst>
                                      </p:cBhvr>
                                      <p:to>
                                        <p:strVal val="visible"/>
                                      </p:to>
                                    </p:set>
                                    <p:anim calcmode="lin" valueType="num">
                                      <p:cBhvr additive="base">
                                        <p:cTn id="85" dur="500" fill="hold"/>
                                        <p:tgtEl>
                                          <p:spTgt spid="4100">
                                            <p:txEl>
                                              <p:pRg st="7" end="7"/>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410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nodeType="clickEffect">
                                  <p:stCondLst>
                                    <p:cond delay="0"/>
                                  </p:stCondLst>
                                  <p:childTnLst>
                                    <p:set>
                                      <p:cBhvr>
                                        <p:cTn id="90" dur="1" fill="hold">
                                          <p:stCondLst>
                                            <p:cond delay="0"/>
                                          </p:stCondLst>
                                        </p:cTn>
                                        <p:tgtEl>
                                          <p:spTgt spid="4099">
                                            <p:txEl>
                                              <p:pRg st="6" end="6"/>
                                            </p:txEl>
                                          </p:spTgt>
                                        </p:tgtEl>
                                        <p:attrNameLst>
                                          <p:attrName>style.visibility</p:attrName>
                                        </p:attrNameLst>
                                      </p:cBhvr>
                                      <p:to>
                                        <p:strVal val="visible"/>
                                      </p:to>
                                    </p:set>
                                    <p:anim calcmode="lin" valueType="num">
                                      <p:cBhvr additive="base">
                                        <p:cTn id="91" dur="500" fill="hold"/>
                                        <p:tgtEl>
                                          <p:spTgt spid="4099">
                                            <p:txEl>
                                              <p:pRg st="6" end="6"/>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409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ntr" presetSubtype="4" fill="hold" nodeType="clickEffect">
                                  <p:stCondLst>
                                    <p:cond delay="0"/>
                                  </p:stCondLst>
                                  <p:childTnLst>
                                    <p:set>
                                      <p:cBhvr>
                                        <p:cTn id="96" dur="1" fill="hold">
                                          <p:stCondLst>
                                            <p:cond delay="0"/>
                                          </p:stCondLst>
                                        </p:cTn>
                                        <p:tgtEl>
                                          <p:spTgt spid="4100">
                                            <p:txEl>
                                              <p:pRg st="8" end="8"/>
                                            </p:txEl>
                                          </p:spTgt>
                                        </p:tgtEl>
                                        <p:attrNameLst>
                                          <p:attrName>style.visibility</p:attrName>
                                        </p:attrNameLst>
                                      </p:cBhvr>
                                      <p:to>
                                        <p:strVal val="visible"/>
                                      </p:to>
                                    </p:set>
                                    <p:anim calcmode="lin" valueType="num">
                                      <p:cBhvr additive="base">
                                        <p:cTn id="97" dur="500" fill="hold"/>
                                        <p:tgtEl>
                                          <p:spTgt spid="4100">
                                            <p:txEl>
                                              <p:pRg st="8" end="8"/>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4100">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hangingPunct="1">
              <a:defRPr/>
            </a:pPr>
            <a:r>
              <a:rPr lang="it-IT" sz="4000" dirty="0" smtClean="0"/>
              <a:t>Conseguenze sul maschio…..della Femminilità competitiva</a:t>
            </a:r>
          </a:p>
        </p:txBody>
      </p:sp>
      <p:sp>
        <p:nvSpPr>
          <p:cNvPr id="5123" name="Rectangle 3"/>
          <p:cNvSpPr>
            <a:spLocks noGrp="1" noChangeArrowheads="1"/>
          </p:cNvSpPr>
          <p:nvPr>
            <p:ph idx="1"/>
          </p:nvPr>
        </p:nvSpPr>
        <p:spPr/>
        <p:txBody>
          <a:bodyPr/>
          <a:lstStyle/>
          <a:p>
            <a:pPr eaLnBrk="1" hangingPunct="1">
              <a:defRPr/>
            </a:pPr>
            <a:r>
              <a:rPr lang="it-IT" dirty="0" smtClean="0"/>
              <a:t>Maschio impaurito</a:t>
            </a:r>
          </a:p>
          <a:p>
            <a:pPr eaLnBrk="1" hangingPunct="1">
              <a:defRPr/>
            </a:pPr>
            <a:r>
              <a:rPr lang="it-IT" dirty="0" smtClean="0"/>
              <a:t>Maschio disorientato</a:t>
            </a:r>
          </a:p>
          <a:p>
            <a:pPr eaLnBrk="1" hangingPunct="1">
              <a:defRPr/>
            </a:pPr>
            <a:r>
              <a:rPr lang="it-IT" dirty="0" smtClean="0"/>
              <a:t>Maschio insicuro</a:t>
            </a:r>
          </a:p>
          <a:p>
            <a:pPr eaLnBrk="1" hangingPunct="1">
              <a:defRPr/>
            </a:pPr>
            <a:r>
              <a:rPr lang="it-IT" dirty="0" smtClean="0"/>
              <a:t>Maschio chiuso e sulle difensive</a:t>
            </a:r>
          </a:p>
          <a:p>
            <a:pPr eaLnBrk="1" hangingPunct="1">
              <a:defRPr/>
            </a:pPr>
            <a:r>
              <a:rPr lang="it-IT" dirty="0" smtClean="0"/>
              <a:t>Maschio sempre più  Maschilista</a:t>
            </a:r>
          </a:p>
          <a:p>
            <a:pPr eaLnBrk="1" hangingPunct="1">
              <a:buFont typeface="Wingdings" pitchFamily="2" charset="2"/>
              <a:buNone/>
              <a:defRPr/>
            </a:pPr>
            <a:endParaRPr lang="it-IT" dirty="0" smtClean="0"/>
          </a:p>
        </p:txBody>
      </p:sp>
    </p:spTree>
    <p:extLst>
      <p:ext uri="{BB962C8B-B14F-4D97-AF65-F5344CB8AC3E}">
        <p14:creationId xmlns:p14="http://schemas.microsoft.com/office/powerpoint/2010/main" val="2929728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additive="base">
                                        <p:cTn id="7" dur="500" fill="hold"/>
                                        <p:tgtEl>
                                          <p:spTgt spid="5122"/>
                                        </p:tgtEl>
                                        <p:attrNameLst>
                                          <p:attrName>ppt_x</p:attrName>
                                        </p:attrNameLst>
                                      </p:cBhvr>
                                      <p:tavLst>
                                        <p:tav tm="0">
                                          <p:val>
                                            <p:strVal val="#ppt_x"/>
                                          </p:val>
                                        </p:tav>
                                        <p:tav tm="100000">
                                          <p:val>
                                            <p:strVal val="#ppt_x"/>
                                          </p:val>
                                        </p:tav>
                                      </p:tavLst>
                                    </p:anim>
                                    <p:anim calcmode="lin" valueType="num">
                                      <p:cBhvr additive="base">
                                        <p:cTn id="8" dur="500" fill="hold"/>
                                        <p:tgtEl>
                                          <p:spTgt spid="512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123">
                                            <p:txEl>
                                              <p:pRg st="0" end="0"/>
                                            </p:txEl>
                                          </p:spTgt>
                                        </p:tgtEl>
                                        <p:attrNameLst>
                                          <p:attrName>style.visibility</p:attrName>
                                        </p:attrNameLst>
                                      </p:cBhvr>
                                      <p:to>
                                        <p:strVal val="visible"/>
                                      </p:to>
                                    </p:set>
                                    <p:anim calcmode="lin" valueType="num">
                                      <p:cBhvr additive="base">
                                        <p:cTn id="13" dur="500" fill="hold"/>
                                        <p:tgtEl>
                                          <p:spTgt spid="512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123">
                                            <p:txEl>
                                              <p:pRg st="1" end="1"/>
                                            </p:txEl>
                                          </p:spTgt>
                                        </p:tgtEl>
                                        <p:attrNameLst>
                                          <p:attrName>style.visibility</p:attrName>
                                        </p:attrNameLst>
                                      </p:cBhvr>
                                      <p:to>
                                        <p:strVal val="visible"/>
                                      </p:to>
                                    </p:set>
                                    <p:anim calcmode="lin" valueType="num">
                                      <p:cBhvr additive="base">
                                        <p:cTn id="19" dur="500" fill="hold"/>
                                        <p:tgtEl>
                                          <p:spTgt spid="512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123">
                                            <p:txEl>
                                              <p:pRg st="2" end="2"/>
                                            </p:txEl>
                                          </p:spTgt>
                                        </p:tgtEl>
                                        <p:attrNameLst>
                                          <p:attrName>style.visibility</p:attrName>
                                        </p:attrNameLst>
                                      </p:cBhvr>
                                      <p:to>
                                        <p:strVal val="visible"/>
                                      </p:to>
                                    </p:set>
                                    <p:anim calcmode="lin" valueType="num">
                                      <p:cBhvr additive="base">
                                        <p:cTn id="25" dur="500" fill="hold"/>
                                        <p:tgtEl>
                                          <p:spTgt spid="512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123">
                                            <p:txEl>
                                              <p:pRg st="3" end="3"/>
                                            </p:txEl>
                                          </p:spTgt>
                                        </p:tgtEl>
                                        <p:attrNameLst>
                                          <p:attrName>style.visibility</p:attrName>
                                        </p:attrNameLst>
                                      </p:cBhvr>
                                      <p:to>
                                        <p:strVal val="visible"/>
                                      </p:to>
                                    </p:set>
                                    <p:anim calcmode="lin" valueType="num">
                                      <p:cBhvr additive="base">
                                        <p:cTn id="31" dur="500" fill="hold"/>
                                        <p:tgtEl>
                                          <p:spTgt spid="512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123">
                                            <p:txEl>
                                              <p:pRg st="4" end="4"/>
                                            </p:txEl>
                                          </p:spTgt>
                                        </p:tgtEl>
                                        <p:attrNameLst>
                                          <p:attrName>style.visibility</p:attrName>
                                        </p:attrNameLst>
                                      </p:cBhvr>
                                      <p:to>
                                        <p:strVal val="visible"/>
                                      </p:to>
                                    </p:set>
                                    <p:anim calcmode="lin" valueType="num">
                                      <p:cBhvr additive="base">
                                        <p:cTn id="37" dur="500" fill="hold"/>
                                        <p:tgtEl>
                                          <p:spTgt spid="512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12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defRPr/>
            </a:pPr>
            <a:r>
              <a:rPr lang="it-IT" sz="4000" dirty="0" smtClean="0"/>
              <a:t>Conseguenze sul maschio … della femminilità espressiva</a:t>
            </a:r>
          </a:p>
        </p:txBody>
      </p:sp>
      <p:sp>
        <p:nvSpPr>
          <p:cNvPr id="6147" name="Rectangle 3"/>
          <p:cNvSpPr>
            <a:spLocks noGrp="1" noChangeArrowheads="1"/>
          </p:cNvSpPr>
          <p:nvPr>
            <p:ph idx="1"/>
          </p:nvPr>
        </p:nvSpPr>
        <p:spPr/>
        <p:txBody>
          <a:bodyPr/>
          <a:lstStyle/>
          <a:p>
            <a:pPr eaLnBrk="1" hangingPunct="1">
              <a:defRPr/>
            </a:pPr>
            <a:r>
              <a:rPr lang="it-IT" smtClean="0"/>
              <a:t>Maschio stimolato all’incontro</a:t>
            </a:r>
          </a:p>
          <a:p>
            <a:pPr eaLnBrk="1" hangingPunct="1">
              <a:defRPr/>
            </a:pPr>
            <a:r>
              <a:rPr lang="it-IT" smtClean="0"/>
              <a:t>Maschio costretto a scoprirsi e a mostrare la propria disponibilità all’ascolto</a:t>
            </a:r>
          </a:p>
          <a:p>
            <a:pPr eaLnBrk="1" hangingPunct="1">
              <a:defRPr/>
            </a:pPr>
            <a:r>
              <a:rPr lang="it-IT" smtClean="0"/>
              <a:t>Maschio stimolato ad entrare in relazione</a:t>
            </a:r>
          </a:p>
          <a:p>
            <a:pPr eaLnBrk="1" hangingPunct="1">
              <a:defRPr/>
            </a:pPr>
            <a:r>
              <a:rPr lang="it-IT" smtClean="0"/>
              <a:t>Maschio disposto al dialogo</a:t>
            </a:r>
          </a:p>
          <a:p>
            <a:pPr eaLnBrk="1" hangingPunct="1">
              <a:defRPr/>
            </a:pPr>
            <a:r>
              <a:rPr lang="it-IT" smtClean="0"/>
              <a:t>Maschio non Maschilista</a:t>
            </a:r>
          </a:p>
        </p:txBody>
      </p:sp>
    </p:spTree>
    <p:extLst>
      <p:ext uri="{BB962C8B-B14F-4D97-AF65-F5344CB8AC3E}">
        <p14:creationId xmlns:p14="http://schemas.microsoft.com/office/powerpoint/2010/main" val="18492391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 calcmode="lin" valueType="num">
                                      <p:cBhvr additive="base">
                                        <p:cTn id="7" dur="500" fill="hold"/>
                                        <p:tgtEl>
                                          <p:spTgt spid="6146"/>
                                        </p:tgtEl>
                                        <p:attrNameLst>
                                          <p:attrName>ppt_x</p:attrName>
                                        </p:attrNameLst>
                                      </p:cBhvr>
                                      <p:tavLst>
                                        <p:tav tm="0">
                                          <p:val>
                                            <p:strVal val="#ppt_x"/>
                                          </p:val>
                                        </p:tav>
                                        <p:tav tm="100000">
                                          <p:val>
                                            <p:strVal val="#ppt_x"/>
                                          </p:val>
                                        </p:tav>
                                      </p:tavLst>
                                    </p:anim>
                                    <p:anim calcmode="lin" valueType="num">
                                      <p:cBhvr additive="base">
                                        <p:cTn id="8" dur="500" fill="hold"/>
                                        <p:tgtEl>
                                          <p:spTgt spid="614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147">
                                            <p:txEl>
                                              <p:pRg st="0" end="0"/>
                                            </p:txEl>
                                          </p:spTgt>
                                        </p:tgtEl>
                                        <p:attrNameLst>
                                          <p:attrName>style.visibility</p:attrName>
                                        </p:attrNameLst>
                                      </p:cBhvr>
                                      <p:to>
                                        <p:strVal val="visible"/>
                                      </p:to>
                                    </p:set>
                                    <p:anim calcmode="lin" valueType="num">
                                      <p:cBhvr additive="base">
                                        <p:cTn id="13" dur="500" fill="hold"/>
                                        <p:tgtEl>
                                          <p:spTgt spid="614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147">
                                            <p:txEl>
                                              <p:pRg st="1" end="1"/>
                                            </p:txEl>
                                          </p:spTgt>
                                        </p:tgtEl>
                                        <p:attrNameLst>
                                          <p:attrName>style.visibility</p:attrName>
                                        </p:attrNameLst>
                                      </p:cBhvr>
                                      <p:to>
                                        <p:strVal val="visible"/>
                                      </p:to>
                                    </p:set>
                                    <p:anim calcmode="lin" valueType="num">
                                      <p:cBhvr additive="base">
                                        <p:cTn id="19" dur="500" fill="hold"/>
                                        <p:tgtEl>
                                          <p:spTgt spid="614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147">
                                            <p:txEl>
                                              <p:pRg st="2" end="2"/>
                                            </p:txEl>
                                          </p:spTgt>
                                        </p:tgtEl>
                                        <p:attrNameLst>
                                          <p:attrName>style.visibility</p:attrName>
                                        </p:attrNameLst>
                                      </p:cBhvr>
                                      <p:to>
                                        <p:strVal val="visible"/>
                                      </p:to>
                                    </p:set>
                                    <p:anim calcmode="lin" valueType="num">
                                      <p:cBhvr additive="base">
                                        <p:cTn id="25" dur="500" fill="hold"/>
                                        <p:tgtEl>
                                          <p:spTgt spid="614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147">
                                            <p:txEl>
                                              <p:pRg st="3" end="3"/>
                                            </p:txEl>
                                          </p:spTgt>
                                        </p:tgtEl>
                                        <p:attrNameLst>
                                          <p:attrName>style.visibility</p:attrName>
                                        </p:attrNameLst>
                                      </p:cBhvr>
                                      <p:to>
                                        <p:strVal val="visible"/>
                                      </p:to>
                                    </p:set>
                                    <p:anim calcmode="lin" valueType="num">
                                      <p:cBhvr additive="base">
                                        <p:cTn id="31" dur="500" fill="hold"/>
                                        <p:tgtEl>
                                          <p:spTgt spid="614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1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147">
                                            <p:txEl>
                                              <p:pRg st="4" end="4"/>
                                            </p:txEl>
                                          </p:spTgt>
                                        </p:tgtEl>
                                        <p:attrNameLst>
                                          <p:attrName>style.visibility</p:attrName>
                                        </p:attrNameLst>
                                      </p:cBhvr>
                                      <p:to>
                                        <p:strVal val="visible"/>
                                      </p:to>
                                    </p:set>
                                    <p:anim calcmode="lin" valueType="num">
                                      <p:cBhvr additive="base">
                                        <p:cTn id="37" dur="500" fill="hold"/>
                                        <p:tgtEl>
                                          <p:spTgt spid="6147">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14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it-IT" sz="4000" smtClean="0"/>
              <a:t>DIVERSITA’: RICCHEZZA O PROBLEMA?</a:t>
            </a:r>
          </a:p>
        </p:txBody>
      </p:sp>
      <p:sp>
        <p:nvSpPr>
          <p:cNvPr id="7171" name="Rectangle 3"/>
          <p:cNvSpPr>
            <a:spLocks noGrp="1" noChangeArrowheads="1"/>
          </p:cNvSpPr>
          <p:nvPr>
            <p:ph idx="1"/>
          </p:nvPr>
        </p:nvSpPr>
        <p:spPr/>
        <p:txBody>
          <a:bodyPr/>
          <a:lstStyle/>
          <a:p>
            <a:pPr lvl="2" eaLnBrk="1" hangingPunct="1">
              <a:defRPr/>
            </a:pPr>
            <a:r>
              <a:rPr lang="it-IT" smtClean="0"/>
              <a:t>La vita nasce dall’incontro di due diversi</a:t>
            </a:r>
          </a:p>
          <a:p>
            <a:pPr lvl="2" eaLnBrk="1" hangingPunct="1">
              <a:defRPr/>
            </a:pPr>
            <a:r>
              <a:rPr lang="it-IT" smtClean="0"/>
              <a:t>L’educazione e lo sviluppo della personalità </a:t>
            </a:r>
          </a:p>
          <a:p>
            <a:pPr lvl="2" eaLnBrk="1" hangingPunct="1">
              <a:buFont typeface="Wingdings" pitchFamily="2" charset="2"/>
              <a:buNone/>
              <a:defRPr/>
            </a:pPr>
            <a:r>
              <a:rPr lang="it-IT" smtClean="0"/>
              <a:t>   hanno bisogno della mascolinità e della femminilità</a:t>
            </a:r>
          </a:p>
          <a:p>
            <a:pPr lvl="2" eaLnBrk="1" hangingPunct="1">
              <a:defRPr/>
            </a:pPr>
            <a:r>
              <a:rPr lang="it-IT" smtClean="0"/>
              <a:t>E’ ricchezza se si fa sintesi</a:t>
            </a:r>
          </a:p>
          <a:p>
            <a:pPr lvl="2" eaLnBrk="1" hangingPunct="1">
              <a:defRPr/>
            </a:pPr>
            <a:r>
              <a:rPr lang="it-IT" smtClean="0"/>
              <a:t>E’ problema quando viene considerata solo difficoltà e non vi è dialogo, per cui  allontana</a:t>
            </a:r>
          </a:p>
          <a:p>
            <a:pPr lvl="1" eaLnBrk="1" hangingPunct="1">
              <a:defRPr/>
            </a:pPr>
            <a:r>
              <a:rPr lang="it-IT" smtClean="0"/>
              <a:t> LA DIVERSITA’ E’ RICCHEZZA …CHE COMPORTA DIFFICOLTA’ NELLA SINTESI</a:t>
            </a:r>
          </a:p>
          <a:p>
            <a:pPr eaLnBrk="1" hangingPunct="1">
              <a:defRPr/>
            </a:pPr>
            <a:endParaRPr lang="it-IT" smtClean="0"/>
          </a:p>
        </p:txBody>
      </p:sp>
    </p:spTree>
    <p:extLst>
      <p:ext uri="{BB962C8B-B14F-4D97-AF65-F5344CB8AC3E}">
        <p14:creationId xmlns:p14="http://schemas.microsoft.com/office/powerpoint/2010/main" val="32232344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additive="base">
                                        <p:cTn id="7" dur="500" fill="hold"/>
                                        <p:tgtEl>
                                          <p:spTgt spid="7170"/>
                                        </p:tgtEl>
                                        <p:attrNameLst>
                                          <p:attrName>ppt_x</p:attrName>
                                        </p:attrNameLst>
                                      </p:cBhvr>
                                      <p:tavLst>
                                        <p:tav tm="0">
                                          <p:val>
                                            <p:strVal val="#ppt_x"/>
                                          </p:val>
                                        </p:tav>
                                        <p:tav tm="100000">
                                          <p:val>
                                            <p:strVal val="#ppt_x"/>
                                          </p:val>
                                        </p:tav>
                                      </p:tavLst>
                                    </p:anim>
                                    <p:anim calcmode="lin" valueType="num">
                                      <p:cBhvr additive="base">
                                        <p:cTn id="8" dur="500" fill="hold"/>
                                        <p:tgtEl>
                                          <p:spTgt spid="717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7171">
                                            <p:txEl>
                                              <p:pRg st="0" end="0"/>
                                            </p:txEl>
                                          </p:spTgt>
                                        </p:tgtEl>
                                        <p:attrNameLst>
                                          <p:attrName>style.visibility</p:attrName>
                                        </p:attrNameLst>
                                      </p:cBhvr>
                                      <p:to>
                                        <p:strVal val="visible"/>
                                      </p:to>
                                    </p:set>
                                    <p:anim calcmode="lin" valueType="num">
                                      <p:cBhvr additive="base">
                                        <p:cTn id="13" dur="500" fill="hold"/>
                                        <p:tgtEl>
                                          <p:spTgt spid="717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7171">
                                            <p:txEl>
                                              <p:pRg st="1" end="1"/>
                                            </p:txEl>
                                          </p:spTgt>
                                        </p:tgtEl>
                                        <p:attrNameLst>
                                          <p:attrName>style.visibility</p:attrName>
                                        </p:attrNameLst>
                                      </p:cBhvr>
                                      <p:to>
                                        <p:strVal val="visible"/>
                                      </p:to>
                                    </p:set>
                                    <p:anim calcmode="lin" valueType="num">
                                      <p:cBhvr additive="base">
                                        <p:cTn id="19" dur="500" fill="hold"/>
                                        <p:tgtEl>
                                          <p:spTgt spid="717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71">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7171">
                                            <p:txEl>
                                              <p:pRg st="2" end="2"/>
                                            </p:txEl>
                                          </p:spTgt>
                                        </p:tgtEl>
                                        <p:attrNameLst>
                                          <p:attrName>style.visibility</p:attrName>
                                        </p:attrNameLst>
                                      </p:cBhvr>
                                      <p:to>
                                        <p:strVal val="visible"/>
                                      </p:to>
                                    </p:set>
                                    <p:anim calcmode="lin" valueType="num">
                                      <p:cBhvr additive="base">
                                        <p:cTn id="23" dur="500" fill="hold"/>
                                        <p:tgtEl>
                                          <p:spTgt spid="7171">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1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7171">
                                            <p:txEl>
                                              <p:pRg st="3" end="3"/>
                                            </p:txEl>
                                          </p:spTgt>
                                        </p:tgtEl>
                                        <p:attrNameLst>
                                          <p:attrName>style.visibility</p:attrName>
                                        </p:attrNameLst>
                                      </p:cBhvr>
                                      <p:to>
                                        <p:strVal val="visible"/>
                                      </p:to>
                                    </p:set>
                                    <p:anim calcmode="lin" valueType="num">
                                      <p:cBhvr additive="base">
                                        <p:cTn id="29" dur="500" fill="hold"/>
                                        <p:tgtEl>
                                          <p:spTgt spid="7171">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1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nodeType="clickEffect">
                                  <p:stCondLst>
                                    <p:cond delay="0"/>
                                  </p:stCondLst>
                                  <p:childTnLst>
                                    <p:set>
                                      <p:cBhvr>
                                        <p:cTn id="34" dur="1" fill="hold">
                                          <p:stCondLst>
                                            <p:cond delay="0"/>
                                          </p:stCondLst>
                                        </p:cTn>
                                        <p:tgtEl>
                                          <p:spTgt spid="7171">
                                            <p:txEl>
                                              <p:pRg st="4" end="4"/>
                                            </p:txEl>
                                          </p:spTgt>
                                        </p:tgtEl>
                                        <p:attrNameLst>
                                          <p:attrName>style.visibility</p:attrName>
                                        </p:attrNameLst>
                                      </p:cBhvr>
                                      <p:to>
                                        <p:strVal val="visible"/>
                                      </p:to>
                                    </p:set>
                                    <p:anim calcmode="lin" valueType="num">
                                      <p:cBhvr additive="base">
                                        <p:cTn id="35" dur="500" fill="hold"/>
                                        <p:tgtEl>
                                          <p:spTgt spid="7171">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71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4" fill="hold" nodeType="clickEffect">
                                  <p:stCondLst>
                                    <p:cond delay="0"/>
                                  </p:stCondLst>
                                  <p:childTnLst>
                                    <p:set>
                                      <p:cBhvr>
                                        <p:cTn id="40" dur="1" fill="hold">
                                          <p:stCondLst>
                                            <p:cond delay="0"/>
                                          </p:stCondLst>
                                        </p:cTn>
                                        <p:tgtEl>
                                          <p:spTgt spid="7171">
                                            <p:txEl>
                                              <p:pRg st="5" end="5"/>
                                            </p:txEl>
                                          </p:spTgt>
                                        </p:tgtEl>
                                        <p:attrNameLst>
                                          <p:attrName>style.visibility</p:attrName>
                                        </p:attrNameLst>
                                      </p:cBhvr>
                                      <p:to>
                                        <p:strVal val="visible"/>
                                      </p:to>
                                    </p:set>
                                    <p:anim calcmode="lin" valueType="num">
                                      <p:cBhvr additive="base">
                                        <p:cTn id="41" dur="500" fill="hold"/>
                                        <p:tgtEl>
                                          <p:spTgt spid="7171">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717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it-IT" smtClean="0"/>
              <a:t>QUALE SINTESI?</a:t>
            </a:r>
          </a:p>
        </p:txBody>
      </p:sp>
      <p:sp>
        <p:nvSpPr>
          <p:cNvPr id="8195" name="Rectangle 3"/>
          <p:cNvSpPr>
            <a:spLocks noGrp="1" noChangeArrowheads="1"/>
          </p:cNvSpPr>
          <p:nvPr>
            <p:ph idx="1"/>
          </p:nvPr>
        </p:nvSpPr>
        <p:spPr/>
        <p:txBody>
          <a:bodyPr/>
          <a:lstStyle/>
          <a:p>
            <a:pPr lvl="1" eaLnBrk="1" hangingPunct="1">
              <a:lnSpc>
                <a:spcPct val="80000"/>
              </a:lnSpc>
              <a:defRPr/>
            </a:pPr>
            <a:r>
              <a:rPr lang="it-IT" sz="2400" dirty="0" smtClean="0"/>
              <a:t>La sintesi è possibile solo in un atteggiamento volitivo di amore per l’altro</a:t>
            </a:r>
          </a:p>
          <a:p>
            <a:pPr lvl="1" eaLnBrk="1" hangingPunct="1">
              <a:lnSpc>
                <a:spcPct val="80000"/>
              </a:lnSpc>
              <a:defRPr/>
            </a:pPr>
            <a:r>
              <a:rPr lang="it-IT" sz="2400" dirty="0" smtClean="0"/>
              <a:t>La sintesi non è sempre spontanea, va costruita </a:t>
            </a:r>
          </a:p>
          <a:p>
            <a:pPr lvl="1" eaLnBrk="1" hangingPunct="1">
              <a:lnSpc>
                <a:spcPct val="80000"/>
              </a:lnSpc>
              <a:defRPr/>
            </a:pPr>
            <a:r>
              <a:rPr lang="it-IT" sz="2400" dirty="0" smtClean="0"/>
              <a:t>Per questo aumenta la fatica perché la relazione è complessa e  necessita di maggiore attenzione, costruzione, mediazione, in quanto è formata da persone con la stessa dignità e valore.</a:t>
            </a:r>
          </a:p>
          <a:p>
            <a:pPr lvl="2" eaLnBrk="1" hangingPunct="1">
              <a:lnSpc>
                <a:spcPct val="80000"/>
              </a:lnSpc>
              <a:defRPr/>
            </a:pPr>
            <a:r>
              <a:rPr lang="it-IT" sz="2000" dirty="0" smtClean="0"/>
              <a:t>Definire i ruoli</a:t>
            </a:r>
          </a:p>
          <a:p>
            <a:pPr lvl="2" eaLnBrk="1" hangingPunct="1">
              <a:lnSpc>
                <a:spcPct val="80000"/>
              </a:lnSpc>
              <a:defRPr/>
            </a:pPr>
            <a:r>
              <a:rPr lang="it-IT" sz="2000" dirty="0" smtClean="0"/>
              <a:t>Mediare tra i ruoli </a:t>
            </a:r>
          </a:p>
          <a:p>
            <a:pPr lvl="2" eaLnBrk="1" hangingPunct="1">
              <a:lnSpc>
                <a:spcPct val="80000"/>
              </a:lnSpc>
              <a:defRPr/>
            </a:pPr>
            <a:r>
              <a:rPr lang="it-IT" sz="2000" dirty="0" smtClean="0"/>
              <a:t>Comunicare i vissuti, i bisogni</a:t>
            </a:r>
          </a:p>
          <a:p>
            <a:pPr lvl="2" eaLnBrk="1" hangingPunct="1">
              <a:lnSpc>
                <a:spcPct val="80000"/>
              </a:lnSpc>
              <a:defRPr/>
            </a:pPr>
            <a:r>
              <a:rPr lang="it-IT" sz="2000" dirty="0" smtClean="0"/>
              <a:t>Amare di un amore </a:t>
            </a:r>
            <a:r>
              <a:rPr lang="it-IT" sz="2000" dirty="0"/>
              <a:t> </a:t>
            </a:r>
            <a:r>
              <a:rPr lang="it-IT" sz="2000" dirty="0" smtClean="0"/>
              <a:t>sentito e costruito</a:t>
            </a:r>
          </a:p>
          <a:p>
            <a:pPr lvl="1" eaLnBrk="1" hangingPunct="1">
              <a:lnSpc>
                <a:spcPct val="80000"/>
              </a:lnSpc>
              <a:buFontTx/>
              <a:buNone/>
              <a:defRPr/>
            </a:pPr>
            <a:endParaRPr lang="it-IT" sz="2400" dirty="0" smtClean="0"/>
          </a:p>
        </p:txBody>
      </p:sp>
    </p:spTree>
    <p:extLst>
      <p:ext uri="{BB962C8B-B14F-4D97-AF65-F5344CB8AC3E}">
        <p14:creationId xmlns:p14="http://schemas.microsoft.com/office/powerpoint/2010/main" val="19381356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additive="base">
                                        <p:cTn id="7" dur="500" fill="hold"/>
                                        <p:tgtEl>
                                          <p:spTgt spid="8194"/>
                                        </p:tgtEl>
                                        <p:attrNameLst>
                                          <p:attrName>ppt_x</p:attrName>
                                        </p:attrNameLst>
                                      </p:cBhvr>
                                      <p:tavLst>
                                        <p:tav tm="0">
                                          <p:val>
                                            <p:strVal val="#ppt_x"/>
                                          </p:val>
                                        </p:tav>
                                        <p:tav tm="100000">
                                          <p:val>
                                            <p:strVal val="#ppt_x"/>
                                          </p:val>
                                        </p:tav>
                                      </p:tavLst>
                                    </p:anim>
                                    <p:anim calcmode="lin" valueType="num">
                                      <p:cBhvr additive="base">
                                        <p:cTn id="8" dur="500" fill="hold"/>
                                        <p:tgtEl>
                                          <p:spTgt spid="819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8195">
                                            <p:txEl>
                                              <p:pRg st="0" end="0"/>
                                            </p:txEl>
                                          </p:spTgt>
                                        </p:tgtEl>
                                        <p:attrNameLst>
                                          <p:attrName>style.visibility</p:attrName>
                                        </p:attrNameLst>
                                      </p:cBhvr>
                                      <p:to>
                                        <p:strVal val="visible"/>
                                      </p:to>
                                    </p:set>
                                    <p:anim calcmode="lin" valueType="num">
                                      <p:cBhvr additive="base">
                                        <p:cTn id="13"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195">
                                            <p:txEl>
                                              <p:pRg st="1" end="1"/>
                                            </p:txEl>
                                          </p:spTgt>
                                        </p:tgtEl>
                                        <p:attrNameLst>
                                          <p:attrName>style.visibility</p:attrName>
                                        </p:attrNameLst>
                                      </p:cBhvr>
                                      <p:to>
                                        <p:strVal val="visible"/>
                                      </p:to>
                                    </p:set>
                                    <p:anim calcmode="lin" valueType="num">
                                      <p:cBhvr additive="base">
                                        <p:cTn id="19"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8195">
                                            <p:txEl>
                                              <p:pRg st="2" end="2"/>
                                            </p:txEl>
                                          </p:spTgt>
                                        </p:tgtEl>
                                        <p:attrNameLst>
                                          <p:attrName>style.visibility</p:attrName>
                                        </p:attrNameLst>
                                      </p:cBhvr>
                                      <p:to>
                                        <p:strVal val="visible"/>
                                      </p:to>
                                    </p:set>
                                    <p:anim calcmode="lin" valueType="num">
                                      <p:cBhvr additive="base">
                                        <p:cTn id="25"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8195">
                                            <p:txEl>
                                              <p:pRg st="3" end="3"/>
                                            </p:txEl>
                                          </p:spTgt>
                                        </p:tgtEl>
                                        <p:attrNameLst>
                                          <p:attrName>style.visibility</p:attrName>
                                        </p:attrNameLst>
                                      </p:cBhvr>
                                      <p:to>
                                        <p:strVal val="visible"/>
                                      </p:to>
                                    </p:set>
                                    <p:anim calcmode="lin" valueType="num">
                                      <p:cBhvr additive="base">
                                        <p:cTn id="31"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1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8195">
                                            <p:txEl>
                                              <p:pRg st="4" end="4"/>
                                            </p:txEl>
                                          </p:spTgt>
                                        </p:tgtEl>
                                        <p:attrNameLst>
                                          <p:attrName>style.visibility</p:attrName>
                                        </p:attrNameLst>
                                      </p:cBhvr>
                                      <p:to>
                                        <p:strVal val="visible"/>
                                      </p:to>
                                    </p:set>
                                    <p:anim calcmode="lin" valueType="num">
                                      <p:cBhvr additive="base">
                                        <p:cTn id="37" dur="500" fill="hold"/>
                                        <p:tgtEl>
                                          <p:spTgt spid="819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19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8195">
                                            <p:txEl>
                                              <p:pRg st="5" end="5"/>
                                            </p:txEl>
                                          </p:spTgt>
                                        </p:tgtEl>
                                        <p:attrNameLst>
                                          <p:attrName>style.visibility</p:attrName>
                                        </p:attrNameLst>
                                      </p:cBhvr>
                                      <p:to>
                                        <p:strVal val="visible"/>
                                      </p:to>
                                    </p:set>
                                    <p:anim calcmode="lin" valueType="num">
                                      <p:cBhvr additive="base">
                                        <p:cTn id="43" dur="500" fill="hold"/>
                                        <p:tgtEl>
                                          <p:spTgt spid="8195">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19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8195">
                                            <p:txEl>
                                              <p:pRg st="6" end="6"/>
                                            </p:txEl>
                                          </p:spTgt>
                                        </p:tgtEl>
                                        <p:attrNameLst>
                                          <p:attrName>style.visibility</p:attrName>
                                        </p:attrNameLst>
                                      </p:cBhvr>
                                      <p:to>
                                        <p:strVal val="visible"/>
                                      </p:to>
                                    </p:set>
                                    <p:anim calcmode="lin" valueType="num">
                                      <p:cBhvr additive="base">
                                        <p:cTn id="49" dur="500" fill="hold"/>
                                        <p:tgtEl>
                                          <p:spTgt spid="8195">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19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Tappe </a:t>
            </a:r>
            <a:r>
              <a:rPr lang="it-IT" smtClean="0"/>
              <a:t>del percorso</a:t>
            </a:r>
            <a:endParaRPr lang="it-IT" dirty="0"/>
          </a:p>
        </p:txBody>
      </p:sp>
      <p:sp>
        <p:nvSpPr>
          <p:cNvPr id="3" name="Segnaposto contenuto 2"/>
          <p:cNvSpPr>
            <a:spLocks noGrp="1"/>
          </p:cNvSpPr>
          <p:nvPr>
            <p:ph idx="1"/>
          </p:nvPr>
        </p:nvSpPr>
        <p:spPr/>
        <p:txBody>
          <a:bodyPr/>
          <a:lstStyle/>
          <a:p>
            <a:r>
              <a:rPr lang="it-IT" dirty="0" smtClean="0"/>
              <a:t>Esempi di differenze tra maschio e femmina in un contesto omologante</a:t>
            </a:r>
          </a:p>
          <a:p>
            <a:r>
              <a:rPr lang="it-IT" dirty="0" smtClean="0"/>
              <a:t>Il grande cambiamento della donna e conseguenze</a:t>
            </a:r>
          </a:p>
          <a:p>
            <a:r>
              <a:rPr lang="it-IT" dirty="0" smtClean="0"/>
              <a:t>Fecondità della sintesi tra maschio e femmina</a:t>
            </a:r>
          </a:p>
          <a:p>
            <a:endParaRPr lang="it-IT" dirty="0" smtClean="0"/>
          </a:p>
          <a:p>
            <a:endParaRPr lang="it-IT" dirty="0" smtClean="0"/>
          </a:p>
          <a:p>
            <a:endParaRPr lang="it-IT" dirty="0"/>
          </a:p>
        </p:txBody>
      </p:sp>
    </p:spTree>
    <p:extLst>
      <p:ext uri="{BB962C8B-B14F-4D97-AF65-F5344CB8AC3E}">
        <p14:creationId xmlns:p14="http://schemas.microsoft.com/office/powerpoint/2010/main" val="24649318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 meravigliosa fecondità della sintesi tra maschio e femmina</a:t>
            </a:r>
            <a:endParaRPr lang="it-IT" dirty="0"/>
          </a:p>
        </p:txBody>
      </p:sp>
      <p:sp>
        <p:nvSpPr>
          <p:cNvPr id="3" name="Segnaposto contenuto 2"/>
          <p:cNvSpPr>
            <a:spLocks noGrp="1"/>
          </p:cNvSpPr>
          <p:nvPr>
            <p:ph idx="1"/>
          </p:nvPr>
        </p:nvSpPr>
        <p:spPr/>
        <p:txBody>
          <a:bodyPr>
            <a:normAutofit fontScale="85000" lnSpcReduction="20000"/>
          </a:bodyPr>
          <a:lstStyle/>
          <a:p>
            <a:pPr marL="0" indent="0">
              <a:buNone/>
            </a:pPr>
            <a:endParaRPr lang="it-IT" dirty="0"/>
          </a:p>
          <a:p>
            <a:pPr marL="514350" indent="-514350">
              <a:buFont typeface="+mj-lt"/>
              <a:buAutoNum type="arabicPeriod"/>
            </a:pPr>
            <a:r>
              <a:rPr lang="it-IT" dirty="0" smtClean="0">
                <a:solidFill>
                  <a:srgbClr val="FFC000"/>
                </a:solidFill>
              </a:rPr>
              <a:t>Bellezza </a:t>
            </a:r>
            <a:r>
              <a:rPr lang="it-IT" dirty="0" smtClean="0">
                <a:solidFill>
                  <a:srgbClr val="FFC000"/>
                </a:solidFill>
              </a:rPr>
              <a:t>della sintesi  dell’Eros (Passione) e dell’Agape(Intimità e Impegno)</a:t>
            </a:r>
          </a:p>
          <a:p>
            <a:pPr marL="514350" indent="-514350">
              <a:buFont typeface="+mj-lt"/>
              <a:buAutoNum type="arabicPeriod"/>
            </a:pPr>
            <a:r>
              <a:rPr lang="it-IT" dirty="0" smtClean="0">
                <a:solidFill>
                  <a:srgbClr val="FF0000"/>
                </a:solidFill>
              </a:rPr>
              <a:t>Bellezza della sintesi </a:t>
            </a:r>
            <a:r>
              <a:rPr lang="it-IT" dirty="0">
                <a:solidFill>
                  <a:srgbClr val="FF0000"/>
                </a:solidFill>
              </a:rPr>
              <a:t>dell’eros  maschile e di quello femminile</a:t>
            </a:r>
          </a:p>
          <a:p>
            <a:pPr marL="514350" indent="-514350">
              <a:buFont typeface="+mj-lt"/>
              <a:buAutoNum type="arabicPeriod"/>
            </a:pPr>
            <a:r>
              <a:rPr lang="it-IT" dirty="0" smtClean="0">
                <a:solidFill>
                  <a:srgbClr val="92D050"/>
                </a:solidFill>
              </a:rPr>
              <a:t>Bellezza ed efficacia della sintesi delle scelte  educative per i figli,  </a:t>
            </a:r>
            <a:r>
              <a:rPr lang="it-IT" dirty="0">
                <a:solidFill>
                  <a:srgbClr val="92D050"/>
                </a:solidFill>
              </a:rPr>
              <a:t>fondamento del crescere</a:t>
            </a:r>
          </a:p>
          <a:p>
            <a:pPr marL="514350" indent="-514350">
              <a:buFont typeface="+mj-lt"/>
              <a:buAutoNum type="arabicPeriod"/>
            </a:pPr>
            <a:r>
              <a:rPr lang="it-IT" dirty="0" smtClean="0">
                <a:solidFill>
                  <a:srgbClr val="0070C0"/>
                </a:solidFill>
              </a:rPr>
              <a:t>Bellezza della sintesi dell’agape maschile e di quello femminile</a:t>
            </a:r>
          </a:p>
          <a:p>
            <a:pPr marL="514350" indent="-514350">
              <a:buFont typeface="+mj-lt"/>
              <a:buAutoNum type="arabicPeriod"/>
            </a:pPr>
            <a:r>
              <a:rPr lang="it-IT" dirty="0" smtClean="0">
                <a:solidFill>
                  <a:srgbClr val="7030A0"/>
                </a:solidFill>
              </a:rPr>
              <a:t>Bellezza dello strumento fondamentale della sintesi che è la capacità di  comunicare in profondità</a:t>
            </a:r>
          </a:p>
          <a:p>
            <a:endParaRPr lang="it-IT" dirty="0"/>
          </a:p>
        </p:txBody>
      </p:sp>
    </p:spTree>
    <p:extLst>
      <p:ext uri="{BB962C8B-B14F-4D97-AF65-F5344CB8AC3E}">
        <p14:creationId xmlns:p14="http://schemas.microsoft.com/office/powerpoint/2010/main" val="29869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251520" y="0"/>
            <a:ext cx="8363272" cy="2165102"/>
          </a:xfrm>
        </p:spPr>
        <p:txBody>
          <a:bodyPr>
            <a:normAutofit/>
          </a:bodyPr>
          <a:lstStyle/>
          <a:p>
            <a:r>
              <a:rPr lang="it-IT" altLang="it-IT" sz="3200" i="1" dirty="0" smtClean="0">
                <a:solidFill>
                  <a:srgbClr val="FFC000"/>
                </a:solidFill>
              </a:rPr>
              <a:t>Bellezza della sintesi dell’amore eros e agape</a:t>
            </a:r>
            <a:br>
              <a:rPr lang="it-IT" altLang="it-IT" sz="3200" i="1" dirty="0" smtClean="0">
                <a:solidFill>
                  <a:srgbClr val="FFC000"/>
                </a:solidFill>
              </a:rPr>
            </a:br>
            <a:r>
              <a:rPr lang="it-IT" altLang="it-IT" sz="3200" i="1" dirty="0" smtClean="0">
                <a:solidFill>
                  <a:srgbClr val="FFC000"/>
                </a:solidFill>
              </a:rPr>
              <a:t>« </a:t>
            </a:r>
            <a:r>
              <a:rPr lang="it-IT" altLang="it-IT" sz="3200" i="1" dirty="0">
                <a:solidFill>
                  <a:srgbClr val="FFC000"/>
                </a:solidFill>
              </a:rPr>
              <a:t>Eros » e « agape » – differenza e unità</a:t>
            </a:r>
            <a:r>
              <a:rPr lang="it-IT" altLang="it-IT" sz="3200" dirty="0">
                <a:solidFill>
                  <a:srgbClr val="FFC000"/>
                </a:solidFill>
              </a:rPr>
              <a:t/>
            </a:r>
            <a:br>
              <a:rPr lang="it-IT" altLang="it-IT" sz="3200" dirty="0">
                <a:solidFill>
                  <a:srgbClr val="FFC000"/>
                </a:solidFill>
              </a:rPr>
            </a:br>
            <a:endParaRPr lang="it-IT" altLang="it-IT" sz="3200" dirty="0">
              <a:solidFill>
                <a:srgbClr val="FFC000"/>
              </a:solidFill>
            </a:endParaRPr>
          </a:p>
        </p:txBody>
      </p:sp>
      <p:sp>
        <p:nvSpPr>
          <p:cNvPr id="110595" name="Rectangle 3"/>
          <p:cNvSpPr>
            <a:spLocks noGrp="1" noChangeArrowheads="1"/>
          </p:cNvSpPr>
          <p:nvPr>
            <p:ph idx="1"/>
          </p:nvPr>
        </p:nvSpPr>
        <p:spPr>
          <a:xfrm>
            <a:off x="395536" y="2336991"/>
            <a:ext cx="8229600" cy="4525963"/>
          </a:xfrm>
        </p:spPr>
        <p:txBody>
          <a:bodyPr/>
          <a:lstStyle/>
          <a:p>
            <a:pPr>
              <a:lnSpc>
                <a:spcPct val="80000"/>
              </a:lnSpc>
            </a:pPr>
            <a:r>
              <a:rPr lang="it-IT" altLang="it-IT" sz="2000" dirty="0"/>
              <a:t>3. All'amore tra uomo e donna, che non nasce dal pensare e dal volere ma in certo qual modo s'impone all'essere umano, l'antica Grecia ha dato il nome di</a:t>
            </a:r>
            <a:r>
              <a:rPr lang="it-IT" altLang="it-IT" sz="2000" i="1" dirty="0"/>
              <a:t> eros</a:t>
            </a:r>
            <a:r>
              <a:rPr lang="it-IT" altLang="it-IT" sz="2000" dirty="0"/>
              <a:t>. Diciamo già in anticipo che l'Antico Testamento greco usa solo due volte la parola</a:t>
            </a:r>
            <a:r>
              <a:rPr lang="it-IT" altLang="it-IT" sz="2000" i="1" dirty="0"/>
              <a:t> eros</a:t>
            </a:r>
            <a:r>
              <a:rPr lang="it-IT" altLang="it-IT" sz="2000" dirty="0"/>
              <a:t>, mentre il Nuovo Testamento non la usa mai: </a:t>
            </a:r>
            <a:r>
              <a:rPr lang="it-IT" altLang="it-IT" sz="2000" i="1" dirty="0"/>
              <a:t>…..</a:t>
            </a:r>
            <a:r>
              <a:rPr lang="it-IT" altLang="it-IT" sz="2000" dirty="0"/>
              <a:t>La messa in disparte della parola </a:t>
            </a:r>
            <a:r>
              <a:rPr lang="it-IT" altLang="it-IT" sz="2000" i="1" dirty="0"/>
              <a:t>eros</a:t>
            </a:r>
            <a:r>
              <a:rPr lang="it-IT" altLang="it-IT" sz="2000" dirty="0"/>
              <a:t>, insieme alla nuova visione dell'amore che si esprime attraverso la parola</a:t>
            </a:r>
            <a:r>
              <a:rPr lang="it-IT" altLang="it-IT" sz="2000" i="1" dirty="0"/>
              <a:t> agape</a:t>
            </a:r>
            <a:r>
              <a:rPr lang="it-IT" altLang="it-IT" sz="2000" dirty="0"/>
              <a:t>, denota indubbiamente nella novità del cristianesimo qualcosa di essenziale, proprio a riguardo della comprensione dell'amore. Nella critica al cristianesimo che si è sviluppata con crescente radicalità a partire dall'illuminismo, questa novità è stata valutata in modo assolutamente negativo. Il cristianesimo, secondo Friedrich Nietzsche, avrebbe dato da bere del veleno all'</a:t>
            </a:r>
            <a:r>
              <a:rPr lang="it-IT" altLang="it-IT" sz="2000" i="1" dirty="0"/>
              <a:t>eros</a:t>
            </a:r>
            <a:r>
              <a:rPr lang="it-IT" altLang="it-IT" sz="2000" dirty="0"/>
              <a:t>, che, pur non morendone, ne avrebbe tratto la spinta a degenerare in vizio.</a:t>
            </a:r>
            <a:r>
              <a:rPr lang="it-IT" altLang="it-IT" sz="2000" dirty="0">
                <a:hlinkClick r:id="rId2"/>
              </a:rPr>
              <a:t>[1]</a:t>
            </a:r>
            <a:r>
              <a:rPr lang="it-IT" altLang="it-IT" sz="2000" dirty="0"/>
              <a:t> Con ciò il filosofo tedesco esprimeva una percezione molto diffusa: la Chiesa con i suoi comandamenti e divieti non ci rende forse amara la cosa più bella della vita? Non innalza forse cartelli di divieto proprio là dove la gioia, predisposta per noi dal Creatore, ci offre una felicità che ci fa pregustare qualcosa del Divino?</a:t>
            </a:r>
          </a:p>
        </p:txBody>
      </p:sp>
    </p:spTree>
    <p:extLst>
      <p:ext uri="{BB962C8B-B14F-4D97-AF65-F5344CB8AC3E}">
        <p14:creationId xmlns:p14="http://schemas.microsoft.com/office/powerpoint/2010/main" val="18731158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0594"/>
                                        </p:tgtEl>
                                        <p:attrNameLst>
                                          <p:attrName>style.visibility</p:attrName>
                                        </p:attrNameLst>
                                      </p:cBhvr>
                                      <p:to>
                                        <p:strVal val="visible"/>
                                      </p:to>
                                    </p:set>
                                    <p:anim calcmode="lin" valueType="num">
                                      <p:cBhvr additive="base">
                                        <p:cTn id="7" dur="500" fill="hold"/>
                                        <p:tgtEl>
                                          <p:spTgt spid="110594"/>
                                        </p:tgtEl>
                                        <p:attrNameLst>
                                          <p:attrName>ppt_x</p:attrName>
                                        </p:attrNameLst>
                                      </p:cBhvr>
                                      <p:tavLst>
                                        <p:tav tm="0">
                                          <p:val>
                                            <p:strVal val="#ppt_x"/>
                                          </p:val>
                                        </p:tav>
                                        <p:tav tm="100000">
                                          <p:val>
                                            <p:strVal val="#ppt_x"/>
                                          </p:val>
                                        </p:tav>
                                      </p:tavLst>
                                    </p:anim>
                                    <p:anim calcmode="lin" valueType="num">
                                      <p:cBhvr additive="base">
                                        <p:cTn id="8" dur="500" fill="hold"/>
                                        <p:tgtEl>
                                          <p:spTgt spid="11059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10595">
                                            <p:txEl>
                                              <p:pRg st="0" end="0"/>
                                            </p:txEl>
                                          </p:spTgt>
                                        </p:tgtEl>
                                        <p:attrNameLst>
                                          <p:attrName>style.visibility</p:attrName>
                                        </p:attrNameLst>
                                      </p:cBhvr>
                                      <p:to>
                                        <p:strVal val="visible"/>
                                      </p:to>
                                    </p:set>
                                    <p:animEffect transition="in" filter="fade">
                                      <p:cBhvr>
                                        <p:cTn id="13" dur="1000"/>
                                        <p:tgtEl>
                                          <p:spTgt spid="110595">
                                            <p:txEl>
                                              <p:pRg st="0" end="0"/>
                                            </p:txEl>
                                          </p:spTgt>
                                        </p:tgtEl>
                                      </p:cBhvr>
                                    </p:animEffect>
                                    <p:anim calcmode="lin" valueType="num">
                                      <p:cBhvr>
                                        <p:cTn id="14" dur="1000" fill="hold"/>
                                        <p:tgtEl>
                                          <p:spTgt spid="110595">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11059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4" grpId="0"/>
      <p:bldP spid="11059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250825" y="0"/>
            <a:ext cx="8229600" cy="1371600"/>
          </a:xfrm>
        </p:spPr>
        <p:txBody>
          <a:bodyPr/>
          <a:lstStyle/>
          <a:p>
            <a:r>
              <a:rPr lang="it-IT" altLang="it-IT" sz="3600" dirty="0">
                <a:solidFill>
                  <a:srgbClr val="FFC000"/>
                </a:solidFill>
              </a:rPr>
              <a:t>Il cristianesimo ha davvero distrutto l'</a:t>
            </a:r>
            <a:r>
              <a:rPr lang="it-IT" altLang="it-IT" sz="3600" i="1" dirty="0">
                <a:solidFill>
                  <a:srgbClr val="FFC000"/>
                </a:solidFill>
              </a:rPr>
              <a:t>eros</a:t>
            </a:r>
            <a:r>
              <a:rPr lang="it-IT" altLang="it-IT" sz="3600" dirty="0">
                <a:solidFill>
                  <a:srgbClr val="FFC000"/>
                </a:solidFill>
              </a:rPr>
              <a:t>?</a:t>
            </a:r>
          </a:p>
        </p:txBody>
      </p:sp>
      <p:sp>
        <p:nvSpPr>
          <p:cNvPr id="111619" name="Rectangle 3"/>
          <p:cNvSpPr>
            <a:spLocks noGrp="1" noChangeArrowheads="1"/>
          </p:cNvSpPr>
          <p:nvPr>
            <p:ph idx="1"/>
          </p:nvPr>
        </p:nvSpPr>
        <p:spPr>
          <a:xfrm>
            <a:off x="457200" y="1484313"/>
            <a:ext cx="8229600" cy="4611687"/>
          </a:xfrm>
        </p:spPr>
        <p:txBody>
          <a:bodyPr/>
          <a:lstStyle/>
          <a:p>
            <a:pPr>
              <a:lnSpc>
                <a:spcPct val="80000"/>
              </a:lnSpc>
            </a:pPr>
            <a:r>
              <a:rPr lang="it-IT" altLang="it-IT" sz="2400" dirty="0"/>
              <a:t>4. </a:t>
            </a:r>
            <a:r>
              <a:rPr lang="it-IT" altLang="it-IT" sz="2800" dirty="0"/>
              <a:t>Ma è veramente così? Il cristianesimo ha davvero distrutto l'</a:t>
            </a:r>
            <a:r>
              <a:rPr lang="it-IT" altLang="it-IT" sz="2800" i="1" dirty="0"/>
              <a:t>eros</a:t>
            </a:r>
            <a:r>
              <a:rPr lang="it-IT" altLang="it-IT" sz="2800" dirty="0"/>
              <a:t>? Guardiamo al mondo </a:t>
            </a:r>
            <a:r>
              <a:rPr lang="it-IT" altLang="it-IT" sz="2800" dirty="0" err="1"/>
              <a:t>pre</a:t>
            </a:r>
            <a:r>
              <a:rPr lang="it-IT" altLang="it-IT" sz="2800" dirty="0"/>
              <a:t>- cristiano. I greci — senz'altro in analogia con altre culture — hanno visto nell'</a:t>
            </a:r>
            <a:r>
              <a:rPr lang="it-IT" altLang="it-IT" sz="2800" i="1" dirty="0"/>
              <a:t>eros</a:t>
            </a:r>
            <a:r>
              <a:rPr lang="it-IT" altLang="it-IT" sz="2800" dirty="0"/>
              <a:t> innanzitutto l'ebbrezza, la sopraffazione della ragione da parte di una « pazzia divina » che strappa l'uomo alla limitatezza della sua esistenza e, in questo essere sconvolto da una potenza divina, gli fa sperimentare la più alta beatitudine. </a:t>
            </a:r>
            <a:r>
              <a:rPr lang="it-IT" altLang="it-IT" sz="2800" dirty="0">
                <a:hlinkClick r:id="rId2"/>
              </a:rPr>
              <a:t>2]</a:t>
            </a:r>
            <a:r>
              <a:rPr lang="it-IT" altLang="it-IT" sz="2800" dirty="0"/>
              <a:t> Nelle religioni questo atteggiamento si è tradotto nei culti della fertilità, ai quali appartiene la prostituzione « sacra » che fioriva in molti templi. L'</a:t>
            </a:r>
            <a:r>
              <a:rPr lang="it-IT" altLang="it-IT" sz="2800" i="1" dirty="0"/>
              <a:t>eros </a:t>
            </a:r>
            <a:r>
              <a:rPr lang="it-IT" altLang="it-IT" sz="2800" dirty="0"/>
              <a:t>venne quindi celebrato come forza divina, come comunione col Divino.</a:t>
            </a:r>
          </a:p>
        </p:txBody>
      </p:sp>
    </p:spTree>
    <p:extLst>
      <p:ext uri="{BB962C8B-B14F-4D97-AF65-F5344CB8AC3E}">
        <p14:creationId xmlns:p14="http://schemas.microsoft.com/office/powerpoint/2010/main" val="2801455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1619">
                                            <p:txEl>
                                              <p:pRg st="0" end="0"/>
                                            </p:txEl>
                                          </p:spTgt>
                                        </p:tgtEl>
                                        <p:attrNameLst>
                                          <p:attrName>style.visibility</p:attrName>
                                        </p:attrNameLst>
                                      </p:cBhvr>
                                      <p:to>
                                        <p:strVal val="visible"/>
                                      </p:to>
                                    </p:set>
                                    <p:animEffect transition="in" filter="fade">
                                      <p:cBhvr>
                                        <p:cTn id="7" dur="1000"/>
                                        <p:tgtEl>
                                          <p:spTgt spid="111619">
                                            <p:txEl>
                                              <p:pRg st="0" end="0"/>
                                            </p:txEl>
                                          </p:spTgt>
                                        </p:tgtEl>
                                      </p:cBhvr>
                                    </p:animEffect>
                                    <p:anim calcmode="lin" valueType="num">
                                      <p:cBhvr>
                                        <p:cTn id="8" dur="1000" fill="hold"/>
                                        <p:tgtEl>
                                          <p:spTgt spid="11161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161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9"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6" name="Rectangle 6"/>
          <p:cNvSpPr>
            <a:spLocks noGrp="1" noChangeArrowheads="1"/>
          </p:cNvSpPr>
          <p:nvPr>
            <p:ph type="title"/>
          </p:nvPr>
        </p:nvSpPr>
        <p:spPr/>
        <p:txBody>
          <a:bodyPr/>
          <a:lstStyle/>
          <a:p>
            <a:endParaRPr lang="it-IT" altLang="it-IT"/>
          </a:p>
        </p:txBody>
      </p:sp>
      <p:sp>
        <p:nvSpPr>
          <p:cNvPr id="112643" name="Rectangle 3"/>
          <p:cNvSpPr>
            <a:spLocks noGrp="1" noChangeArrowheads="1"/>
          </p:cNvSpPr>
          <p:nvPr>
            <p:ph idx="1"/>
          </p:nvPr>
        </p:nvSpPr>
        <p:spPr>
          <a:xfrm>
            <a:off x="539552" y="1628800"/>
            <a:ext cx="8229600" cy="4970462"/>
          </a:xfrm>
        </p:spPr>
        <p:txBody>
          <a:bodyPr/>
          <a:lstStyle/>
          <a:p>
            <a:pPr>
              <a:lnSpc>
                <a:spcPct val="80000"/>
              </a:lnSpc>
            </a:pPr>
            <a:r>
              <a:rPr lang="it-IT" altLang="it-IT" sz="2400" dirty="0"/>
              <a:t>Ciò dipende innanzitutto dalla costituzione dell'essere umano, che è composto di corpo e di anima. L'uomo diventa veramente se stesso, quando corpo e anima si ritrovano in intima unità; la sfida dell'</a:t>
            </a:r>
            <a:r>
              <a:rPr lang="it-IT" altLang="it-IT" sz="2400" i="1" dirty="0"/>
              <a:t>eros</a:t>
            </a:r>
            <a:r>
              <a:rPr lang="it-IT" altLang="it-IT" sz="2400" dirty="0"/>
              <a:t> può dirsi veramente superata, quando questa unificazione è riuscita. </a:t>
            </a:r>
            <a:r>
              <a:rPr lang="it-IT" altLang="it-IT" sz="2400" b="1" dirty="0"/>
              <a:t>Se l'uomo ambisce di essere solamente spirito e vuol rifiutare la carne come una eredità soltanto animalesca, allora spirito e corpo perdono la loro dignità. E se, d'altra parte, egli rinnega lo spirito e quindi considera la materia, il corpo, come realtà esclusiva, perde ugualmente la sua grandezza….</a:t>
            </a:r>
            <a:r>
              <a:rPr lang="it-IT" altLang="it-IT" sz="2400" b="1" dirty="0">
                <a:hlinkClick r:id="rId2"/>
              </a:rPr>
              <a:t>[</a:t>
            </a:r>
            <a:r>
              <a:rPr lang="it-IT" altLang="it-IT" sz="2400" dirty="0">
                <a:hlinkClick r:id="rId2"/>
              </a:rPr>
              <a:t>3]</a:t>
            </a:r>
            <a:r>
              <a:rPr lang="it-IT" altLang="it-IT" sz="2400" dirty="0"/>
              <a:t> Ma non sono né lo spirito né il corpo da soli ad amare: è l'uomo, la persona, che ama come creatura unitaria, di cui fanno parte corpo e anima. Solo quando ambedue si fondono veramente in unità, l'uomo diventa pienamente se stesso. Solo in questo modo l'amore — l'</a:t>
            </a:r>
            <a:r>
              <a:rPr lang="it-IT" altLang="it-IT" sz="2400" i="1" dirty="0"/>
              <a:t>eros</a:t>
            </a:r>
            <a:r>
              <a:rPr lang="it-IT" altLang="it-IT" sz="2400" dirty="0"/>
              <a:t> — può maturare fino alla sua vera grandezza.</a:t>
            </a:r>
          </a:p>
          <a:p>
            <a:pPr>
              <a:lnSpc>
                <a:spcPct val="80000"/>
              </a:lnSpc>
            </a:pPr>
            <a:endParaRPr lang="it-IT" altLang="it-IT" sz="2400" dirty="0"/>
          </a:p>
        </p:txBody>
      </p:sp>
    </p:spTree>
    <p:extLst>
      <p:ext uri="{BB962C8B-B14F-4D97-AF65-F5344CB8AC3E}">
        <p14:creationId xmlns:p14="http://schemas.microsoft.com/office/powerpoint/2010/main" val="3146273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43">
                                            <p:txEl>
                                              <p:pRg st="0" end="0"/>
                                            </p:txEl>
                                          </p:spTgt>
                                        </p:tgtEl>
                                        <p:attrNameLst>
                                          <p:attrName>style.visibility</p:attrName>
                                        </p:attrNameLst>
                                      </p:cBhvr>
                                      <p:to>
                                        <p:strVal val="visible"/>
                                      </p:to>
                                    </p:set>
                                    <p:animEffect transition="in" filter="fade">
                                      <p:cBhvr>
                                        <p:cTn id="7" dur="1000"/>
                                        <p:tgtEl>
                                          <p:spTgt spid="112643">
                                            <p:txEl>
                                              <p:pRg st="0" end="0"/>
                                            </p:txEl>
                                          </p:spTgt>
                                        </p:tgtEl>
                                      </p:cBhvr>
                                    </p:animEffect>
                                    <p:anim calcmode="lin" valueType="num">
                                      <p:cBhvr>
                                        <p:cTn id="8" dur="1000" fill="hold"/>
                                        <p:tgtEl>
                                          <p:spTgt spid="11264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4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0"/>
            <a:ext cx="8229600" cy="1371600"/>
          </a:xfrm>
        </p:spPr>
        <p:txBody>
          <a:bodyPr>
            <a:noAutofit/>
          </a:bodyPr>
          <a:lstStyle/>
          <a:p>
            <a:r>
              <a:rPr lang="it-IT" sz="2800" dirty="0" smtClean="0">
                <a:solidFill>
                  <a:srgbClr val="FF0000"/>
                </a:solidFill>
              </a:rPr>
              <a:t>Bellezza della sintesi dell’eros maschile e femminile</a:t>
            </a:r>
            <a:br>
              <a:rPr lang="it-IT" sz="2800" dirty="0" smtClean="0">
                <a:solidFill>
                  <a:srgbClr val="FF0000"/>
                </a:solidFill>
              </a:rPr>
            </a:br>
            <a:r>
              <a:rPr lang="it-IT" sz="2800" dirty="0" smtClean="0">
                <a:solidFill>
                  <a:srgbClr val="FF0000"/>
                </a:solidFill>
              </a:rPr>
              <a:t>LA </a:t>
            </a:r>
            <a:r>
              <a:rPr lang="it-IT" sz="2800" dirty="0">
                <a:solidFill>
                  <a:srgbClr val="FF0000"/>
                </a:solidFill>
              </a:rPr>
              <a:t>DIVERSITA’ SESSUALE</a:t>
            </a:r>
          </a:p>
        </p:txBody>
      </p:sp>
      <p:graphicFrame>
        <p:nvGraphicFramePr>
          <p:cNvPr id="13315" name="Group 3"/>
          <p:cNvGraphicFramePr>
            <a:graphicFrameLocks noGrp="1"/>
          </p:cNvGraphicFramePr>
          <p:nvPr>
            <p:ph sz="half" idx="2"/>
          </p:nvPr>
        </p:nvGraphicFramePr>
        <p:xfrm>
          <a:off x="179388" y="1268413"/>
          <a:ext cx="8785225" cy="5329238"/>
        </p:xfrm>
        <a:graphic>
          <a:graphicData uri="http://schemas.openxmlformats.org/drawingml/2006/table">
            <a:tbl>
              <a:tblPr/>
              <a:tblGrid>
                <a:gridCol w="1368425"/>
                <a:gridCol w="2447925"/>
                <a:gridCol w="2881312"/>
                <a:gridCol w="2087563"/>
              </a:tblGrid>
              <a:tr h="6461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800" b="0" i="0" u="none" strike="noStrike" cap="none" normalizeH="0" baseline="0" dirty="0" smtClean="0">
                          <a:ln>
                            <a:noFill/>
                          </a:ln>
                          <a:solidFill>
                            <a:schemeClr val="tx1"/>
                          </a:solidFill>
                          <a:effectLst/>
                          <a:latin typeface="Arial" charset="0"/>
                        </a:rPr>
                        <a:t>XXXX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dirty="0" smtClean="0">
                          <a:ln>
                            <a:noFill/>
                          </a:ln>
                          <a:solidFill>
                            <a:schemeClr val="tx1"/>
                          </a:solidFill>
                          <a:effectLst/>
                          <a:latin typeface="Arial" charset="0"/>
                        </a:rPr>
                        <a:t>caratteristiche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charset="0"/>
                        </a:rPr>
                        <a:t>desiderio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Arial" charset="0"/>
                        </a:rPr>
                        <a:t>reazioni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59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dirty="0" smtClean="0">
                          <a:ln>
                            <a:noFill/>
                          </a:ln>
                          <a:solidFill>
                            <a:schemeClr val="hlink"/>
                          </a:solidFill>
                          <a:effectLst/>
                          <a:latin typeface="Arial" charset="0"/>
                        </a:rPr>
                        <a:t>Sessualità</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it-IT" sz="2000" b="0" i="0" u="none" strike="noStrike" cap="none" normalizeH="0" baseline="0" dirty="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dirty="0" smtClean="0">
                          <a:ln>
                            <a:noFill/>
                          </a:ln>
                          <a:solidFill>
                            <a:schemeClr val="hlink"/>
                          </a:solidFill>
                          <a:effectLst/>
                          <a:latin typeface="Arial" charset="0"/>
                        </a:rPr>
                        <a:t>maschile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dirty="0" smtClean="0">
                          <a:ln>
                            <a:noFill/>
                          </a:ln>
                          <a:solidFill>
                            <a:schemeClr val="tx1"/>
                          </a:solidFill>
                          <a:effectLst/>
                          <a:latin typeface="Arial" charset="0"/>
                        </a:rPr>
                        <a:t>Concentrata,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dirty="0" smtClean="0">
                          <a:ln>
                            <a:noFill/>
                          </a:ln>
                          <a:solidFill>
                            <a:schemeClr val="tx1"/>
                          </a:solidFill>
                          <a:effectLst/>
                          <a:latin typeface="Arial" charset="0"/>
                        </a:rPr>
                        <a:t>infiammabile,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dirty="0" smtClean="0">
                          <a:ln>
                            <a:noFill/>
                          </a:ln>
                          <a:solidFill>
                            <a:schemeClr val="tx1"/>
                          </a:solidFill>
                          <a:effectLst/>
                          <a:latin typeface="Arial" charset="0"/>
                        </a:rPr>
                        <a:t>genitale,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dirty="0" smtClean="0">
                          <a:ln>
                            <a:noFill/>
                          </a:ln>
                          <a:solidFill>
                            <a:schemeClr val="tx1"/>
                          </a:solidFill>
                          <a:effectLst/>
                          <a:latin typeface="Arial" charset="0"/>
                        </a:rPr>
                        <a:t>fisica, energica,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dirty="0" smtClean="0">
                          <a:ln>
                            <a:noFill/>
                          </a:ln>
                          <a:solidFill>
                            <a:schemeClr val="tx1"/>
                          </a:solidFill>
                          <a:effectLst/>
                          <a:latin typeface="Arial" charset="0"/>
                        </a:rPr>
                        <a:t>penetrante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Costante (continua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produzione ormoni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maschili)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Innesco a livello visivo.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Più quantitativo.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Veloci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L’orgasmo è unico.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24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rgbClr val="FF3399"/>
                          </a:solidFill>
                          <a:effectLst/>
                          <a:latin typeface="Arial" charset="0"/>
                        </a:rPr>
                        <a:t>Sessualità</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it-IT" sz="2000" b="0" i="0" u="none" strike="noStrike" cap="none" normalizeH="0" baseline="0" smtClean="0">
                        <a:ln>
                          <a:noFill/>
                        </a:ln>
                        <a:solidFill>
                          <a:srgbClr val="FF3399"/>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rgbClr val="FF3399"/>
                          </a:solidFill>
                          <a:effectLst/>
                          <a:latin typeface="Arial" charset="0"/>
                        </a:rPr>
                        <a:t>Femminile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Diffusa, graduale,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corporea, mentale,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delicata, accogliente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Non costante (una settimana al mese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maggiore produzione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ormoni femm.)</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Innesco a livello tattile.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Più qualitativo.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Lente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sz="2000" b="0" i="0" u="none" strike="noStrike" cap="none" normalizeH="0" baseline="0" smtClean="0">
                          <a:ln>
                            <a:noFill/>
                          </a:ln>
                          <a:solidFill>
                            <a:schemeClr val="tx1"/>
                          </a:solidFill>
                          <a:effectLst/>
                          <a:latin typeface="Arial" charset="0"/>
                        </a:rPr>
                        <a:t>Possibilità di più orgasmi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5613930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 calcmode="lin" valueType="num">
                                      <p:cBhvr>
                                        <p:cTn id="7" dur="500" fill="hold"/>
                                        <p:tgtEl>
                                          <p:spTgt spid="13314"/>
                                        </p:tgtEl>
                                        <p:attrNameLst>
                                          <p:attrName>ppt_w</p:attrName>
                                        </p:attrNameLst>
                                      </p:cBhvr>
                                      <p:tavLst>
                                        <p:tav tm="0">
                                          <p:val>
                                            <p:strVal val="#ppt_w*0.05"/>
                                          </p:val>
                                        </p:tav>
                                        <p:tav tm="100000">
                                          <p:val>
                                            <p:strVal val="#ppt_w"/>
                                          </p:val>
                                        </p:tav>
                                      </p:tavLst>
                                    </p:anim>
                                    <p:anim calcmode="lin" valueType="num">
                                      <p:cBhvr>
                                        <p:cTn id="8" dur="500" fill="hold"/>
                                        <p:tgtEl>
                                          <p:spTgt spid="13314"/>
                                        </p:tgtEl>
                                        <p:attrNameLst>
                                          <p:attrName>ppt_h</p:attrName>
                                        </p:attrNameLst>
                                      </p:cBhvr>
                                      <p:tavLst>
                                        <p:tav tm="0">
                                          <p:val>
                                            <p:strVal val="#ppt_h"/>
                                          </p:val>
                                        </p:tav>
                                        <p:tav tm="100000">
                                          <p:val>
                                            <p:strVal val="#ppt_h"/>
                                          </p:val>
                                        </p:tav>
                                      </p:tavLst>
                                    </p:anim>
                                    <p:anim calcmode="lin" valueType="num">
                                      <p:cBhvr>
                                        <p:cTn id="9" dur="500" fill="hold"/>
                                        <p:tgtEl>
                                          <p:spTgt spid="13314"/>
                                        </p:tgtEl>
                                        <p:attrNameLst>
                                          <p:attrName>ppt_x</p:attrName>
                                        </p:attrNameLst>
                                      </p:cBhvr>
                                      <p:tavLst>
                                        <p:tav tm="0">
                                          <p:val>
                                            <p:strVal val="#ppt_x-.2"/>
                                          </p:val>
                                        </p:tav>
                                        <p:tav tm="100000">
                                          <p:val>
                                            <p:strVal val="#ppt_x"/>
                                          </p:val>
                                        </p:tav>
                                      </p:tavLst>
                                    </p:anim>
                                    <p:anim calcmode="lin" valueType="num">
                                      <p:cBhvr>
                                        <p:cTn id="10" dur="500" fill="hold"/>
                                        <p:tgtEl>
                                          <p:spTgt spid="13314"/>
                                        </p:tgtEl>
                                        <p:attrNameLst>
                                          <p:attrName>ppt_y</p:attrName>
                                        </p:attrNameLst>
                                      </p:cBhvr>
                                      <p:tavLst>
                                        <p:tav tm="0">
                                          <p:val>
                                            <p:strVal val="#ppt_y"/>
                                          </p:val>
                                        </p:tav>
                                        <p:tav tm="100000">
                                          <p:val>
                                            <p:strVal val="#ppt_y"/>
                                          </p:val>
                                        </p:tav>
                                      </p:tavLst>
                                    </p:anim>
                                    <p:animEffect transition="in" filter="fade">
                                      <p:cBhvr>
                                        <p:cTn id="11" dur="500"/>
                                        <p:tgtEl>
                                          <p:spTgt spid="1331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nodeType="clickEffect">
                                  <p:stCondLst>
                                    <p:cond delay="0"/>
                                  </p:stCondLst>
                                  <p:childTnLst>
                                    <p:set>
                                      <p:cBhvr>
                                        <p:cTn id="15" dur="1" fill="hold">
                                          <p:stCondLst>
                                            <p:cond delay="0"/>
                                          </p:stCondLst>
                                        </p:cTn>
                                        <p:tgtEl>
                                          <p:spTgt spid="13315"/>
                                        </p:tgtEl>
                                        <p:attrNameLst>
                                          <p:attrName>style.visibility</p:attrName>
                                        </p:attrNameLst>
                                      </p:cBhvr>
                                      <p:to>
                                        <p:strVal val="visible"/>
                                      </p:to>
                                    </p:set>
                                    <p:anim calcmode="lin" valueType="num">
                                      <p:cBhvr>
                                        <p:cTn id="16" dur="500" fill="hold"/>
                                        <p:tgtEl>
                                          <p:spTgt spid="13315"/>
                                        </p:tgtEl>
                                        <p:attrNameLst>
                                          <p:attrName>ppt_w</p:attrName>
                                        </p:attrNameLst>
                                      </p:cBhvr>
                                      <p:tavLst>
                                        <p:tav tm="0">
                                          <p:val>
                                            <p:strVal val="#ppt_w*0.05"/>
                                          </p:val>
                                        </p:tav>
                                        <p:tav tm="100000">
                                          <p:val>
                                            <p:strVal val="#ppt_w"/>
                                          </p:val>
                                        </p:tav>
                                      </p:tavLst>
                                    </p:anim>
                                    <p:anim calcmode="lin" valueType="num">
                                      <p:cBhvr>
                                        <p:cTn id="17" dur="500" fill="hold"/>
                                        <p:tgtEl>
                                          <p:spTgt spid="13315"/>
                                        </p:tgtEl>
                                        <p:attrNameLst>
                                          <p:attrName>ppt_h</p:attrName>
                                        </p:attrNameLst>
                                      </p:cBhvr>
                                      <p:tavLst>
                                        <p:tav tm="0">
                                          <p:val>
                                            <p:strVal val="#ppt_h"/>
                                          </p:val>
                                        </p:tav>
                                        <p:tav tm="100000">
                                          <p:val>
                                            <p:strVal val="#ppt_h"/>
                                          </p:val>
                                        </p:tav>
                                      </p:tavLst>
                                    </p:anim>
                                    <p:anim calcmode="lin" valueType="num">
                                      <p:cBhvr>
                                        <p:cTn id="18" dur="500" fill="hold"/>
                                        <p:tgtEl>
                                          <p:spTgt spid="13315"/>
                                        </p:tgtEl>
                                        <p:attrNameLst>
                                          <p:attrName>ppt_x</p:attrName>
                                        </p:attrNameLst>
                                      </p:cBhvr>
                                      <p:tavLst>
                                        <p:tav tm="0">
                                          <p:val>
                                            <p:strVal val="#ppt_x-.2"/>
                                          </p:val>
                                        </p:tav>
                                        <p:tav tm="100000">
                                          <p:val>
                                            <p:strVal val="#ppt_x"/>
                                          </p:val>
                                        </p:tav>
                                      </p:tavLst>
                                    </p:anim>
                                    <p:anim calcmode="lin" valueType="num">
                                      <p:cBhvr>
                                        <p:cTn id="19" dur="500" fill="hold"/>
                                        <p:tgtEl>
                                          <p:spTgt spid="13315"/>
                                        </p:tgtEl>
                                        <p:attrNameLst>
                                          <p:attrName>ppt_y</p:attrName>
                                        </p:attrNameLst>
                                      </p:cBhvr>
                                      <p:tavLst>
                                        <p:tav tm="0">
                                          <p:val>
                                            <p:strVal val="#ppt_y"/>
                                          </p:val>
                                        </p:tav>
                                        <p:tav tm="100000">
                                          <p:val>
                                            <p:strVal val="#ppt_y"/>
                                          </p:val>
                                        </p:tav>
                                      </p:tavLst>
                                    </p:anim>
                                    <p:animEffect transition="in" filter="fade">
                                      <p:cBhvr>
                                        <p:cTn id="20" dur="500"/>
                                        <p:tgtEl>
                                          <p:spTgt spid="133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normAutofit fontScale="90000"/>
          </a:bodyPr>
          <a:lstStyle/>
          <a:p>
            <a:r>
              <a:rPr lang="it-IT" altLang="it-IT" sz="4000" dirty="0">
                <a:solidFill>
                  <a:srgbClr val="FF0000"/>
                </a:solidFill>
              </a:rPr>
              <a:t>PROBLEMATICHE DEL </a:t>
            </a:r>
            <a:r>
              <a:rPr lang="it-IT" altLang="it-IT" sz="4000" dirty="0" smtClean="0">
                <a:solidFill>
                  <a:srgbClr val="FF0000"/>
                </a:solidFill>
              </a:rPr>
              <a:t>RAPPORTO</a:t>
            </a:r>
            <a:br>
              <a:rPr lang="it-IT" altLang="it-IT" sz="4000" dirty="0" smtClean="0">
                <a:solidFill>
                  <a:srgbClr val="FF0000"/>
                </a:solidFill>
              </a:rPr>
            </a:br>
            <a:r>
              <a:rPr lang="it-IT" altLang="it-IT" sz="4000" dirty="0" smtClean="0">
                <a:solidFill>
                  <a:srgbClr val="FF0000"/>
                </a:solidFill>
              </a:rPr>
              <a:t> SESSUALE  GENITALE</a:t>
            </a:r>
            <a:r>
              <a:rPr lang="it-IT" altLang="it-IT" sz="4000" dirty="0">
                <a:solidFill>
                  <a:srgbClr val="FF0000"/>
                </a:solidFill>
              </a:rPr>
              <a:t/>
            </a:r>
            <a:br>
              <a:rPr lang="it-IT" altLang="it-IT" sz="4000" dirty="0">
                <a:solidFill>
                  <a:srgbClr val="FF0000"/>
                </a:solidFill>
              </a:rPr>
            </a:br>
            <a:endParaRPr lang="it-IT" altLang="it-IT" sz="4000" dirty="0">
              <a:solidFill>
                <a:srgbClr val="FF0000"/>
              </a:solidFill>
            </a:endParaRPr>
          </a:p>
        </p:txBody>
      </p:sp>
      <p:sp>
        <p:nvSpPr>
          <p:cNvPr id="81924" name="Rectangle 4"/>
          <p:cNvSpPr>
            <a:spLocks noGrp="1" noChangeArrowheads="1"/>
          </p:cNvSpPr>
          <p:nvPr>
            <p:ph type="body" sz="half" idx="1"/>
          </p:nvPr>
        </p:nvSpPr>
        <p:spPr>
          <a:xfrm>
            <a:off x="468313" y="1700213"/>
            <a:ext cx="4038600" cy="5157787"/>
          </a:xfrm>
        </p:spPr>
        <p:txBody>
          <a:bodyPr/>
          <a:lstStyle/>
          <a:p>
            <a:pPr>
              <a:buFont typeface="Wingdings" pitchFamily="2" charset="2"/>
              <a:buNone/>
            </a:pPr>
            <a:r>
              <a:rPr lang="it-IT" altLang="it-IT" dirty="0"/>
              <a:t>        </a:t>
            </a:r>
            <a:r>
              <a:rPr lang="it-IT" altLang="it-IT" dirty="0">
                <a:solidFill>
                  <a:schemeClr val="hlink"/>
                </a:solidFill>
              </a:rPr>
              <a:t>MASCHIO</a:t>
            </a:r>
          </a:p>
          <a:p>
            <a:pPr>
              <a:buFont typeface="Wingdings" pitchFamily="2" charset="2"/>
              <a:buNone/>
            </a:pPr>
            <a:endParaRPr lang="it-IT" altLang="it-IT" dirty="0">
              <a:solidFill>
                <a:schemeClr val="hlink"/>
              </a:solidFill>
            </a:endParaRPr>
          </a:p>
          <a:p>
            <a:r>
              <a:rPr lang="it-IT" altLang="it-IT"/>
              <a:t>EIACULAZIONE PRECOCE</a:t>
            </a:r>
          </a:p>
          <a:p>
            <a:endParaRPr lang="it-IT" altLang="it-IT" dirty="0"/>
          </a:p>
          <a:p>
            <a:r>
              <a:rPr lang="it-IT" altLang="it-IT" dirty="0"/>
              <a:t>EIACULAZIONE RITARDATA</a:t>
            </a:r>
          </a:p>
          <a:p>
            <a:pPr>
              <a:buFont typeface="Wingdings" pitchFamily="2" charset="2"/>
              <a:buNone/>
            </a:pPr>
            <a:endParaRPr lang="it-IT" altLang="it-IT" dirty="0"/>
          </a:p>
          <a:p>
            <a:r>
              <a:rPr lang="it-IT" altLang="it-IT" dirty="0"/>
              <a:t>DISTURBO ERETTILE</a:t>
            </a:r>
          </a:p>
        </p:txBody>
      </p:sp>
      <p:sp>
        <p:nvSpPr>
          <p:cNvPr id="81925" name="Rectangle 5"/>
          <p:cNvSpPr>
            <a:spLocks noGrp="1" noChangeArrowheads="1"/>
          </p:cNvSpPr>
          <p:nvPr>
            <p:ph type="body" sz="half" idx="2"/>
          </p:nvPr>
        </p:nvSpPr>
        <p:spPr>
          <a:xfrm>
            <a:off x="4572000" y="1628775"/>
            <a:ext cx="4038600" cy="5229225"/>
          </a:xfrm>
        </p:spPr>
        <p:txBody>
          <a:bodyPr/>
          <a:lstStyle/>
          <a:p>
            <a:pPr>
              <a:buFont typeface="Wingdings" pitchFamily="2" charset="2"/>
              <a:buNone/>
            </a:pPr>
            <a:r>
              <a:rPr lang="it-IT" altLang="it-IT"/>
              <a:t>          </a:t>
            </a:r>
            <a:r>
              <a:rPr lang="it-IT" altLang="it-IT">
                <a:solidFill>
                  <a:srgbClr val="FF3399"/>
                </a:solidFill>
              </a:rPr>
              <a:t>FEMMINA</a:t>
            </a:r>
          </a:p>
          <a:p>
            <a:pPr>
              <a:buFont typeface="Wingdings" pitchFamily="2" charset="2"/>
              <a:buNone/>
            </a:pPr>
            <a:endParaRPr lang="it-IT" altLang="it-IT">
              <a:solidFill>
                <a:srgbClr val="FF3399"/>
              </a:solidFill>
            </a:endParaRPr>
          </a:p>
          <a:p>
            <a:r>
              <a:rPr lang="it-IT" altLang="it-IT"/>
              <a:t>ANORGASMIA</a:t>
            </a:r>
          </a:p>
          <a:p>
            <a:endParaRPr lang="it-IT" altLang="it-IT"/>
          </a:p>
          <a:p>
            <a:r>
              <a:rPr lang="it-IT" altLang="it-IT"/>
              <a:t>DISPAREUNIA</a:t>
            </a:r>
          </a:p>
          <a:p>
            <a:endParaRPr lang="it-IT" altLang="it-IT"/>
          </a:p>
          <a:p>
            <a:r>
              <a:rPr lang="it-IT" altLang="it-IT"/>
              <a:t>VAGINISMO</a:t>
            </a:r>
          </a:p>
          <a:p>
            <a:endParaRPr lang="it-IT" altLang="it-IT"/>
          </a:p>
          <a:p>
            <a:r>
              <a:rPr lang="it-IT" altLang="it-IT"/>
              <a:t>DISFUNZIONE SESSUALE GENERALE</a:t>
            </a:r>
          </a:p>
          <a:p>
            <a:pPr>
              <a:buFont typeface="Wingdings" pitchFamily="2" charset="2"/>
              <a:buNone/>
            </a:pPr>
            <a:endParaRPr lang="it-IT" altLang="it-IT" sz="1600"/>
          </a:p>
        </p:txBody>
      </p:sp>
    </p:spTree>
    <p:extLst>
      <p:ext uri="{BB962C8B-B14F-4D97-AF65-F5344CB8AC3E}">
        <p14:creationId xmlns:p14="http://schemas.microsoft.com/office/powerpoint/2010/main" val="29474653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81922"/>
                                        </p:tgtEl>
                                        <p:attrNameLst>
                                          <p:attrName>style.visibility</p:attrName>
                                        </p:attrNameLst>
                                      </p:cBhvr>
                                      <p:to>
                                        <p:strVal val="visible"/>
                                      </p:to>
                                    </p:set>
                                    <p:anim calcmode="lin" valueType="num">
                                      <p:cBhvr>
                                        <p:cTn id="7" dur="500" fill="hold"/>
                                        <p:tgtEl>
                                          <p:spTgt spid="81922"/>
                                        </p:tgtEl>
                                        <p:attrNameLst>
                                          <p:attrName>ppt_w</p:attrName>
                                        </p:attrNameLst>
                                      </p:cBhvr>
                                      <p:tavLst>
                                        <p:tav tm="0">
                                          <p:val>
                                            <p:strVal val="#ppt_w*0.05"/>
                                          </p:val>
                                        </p:tav>
                                        <p:tav tm="100000">
                                          <p:val>
                                            <p:strVal val="#ppt_w"/>
                                          </p:val>
                                        </p:tav>
                                      </p:tavLst>
                                    </p:anim>
                                    <p:anim calcmode="lin" valueType="num">
                                      <p:cBhvr>
                                        <p:cTn id="8" dur="500" fill="hold"/>
                                        <p:tgtEl>
                                          <p:spTgt spid="81922"/>
                                        </p:tgtEl>
                                        <p:attrNameLst>
                                          <p:attrName>ppt_h</p:attrName>
                                        </p:attrNameLst>
                                      </p:cBhvr>
                                      <p:tavLst>
                                        <p:tav tm="0">
                                          <p:val>
                                            <p:strVal val="#ppt_h"/>
                                          </p:val>
                                        </p:tav>
                                        <p:tav tm="100000">
                                          <p:val>
                                            <p:strVal val="#ppt_h"/>
                                          </p:val>
                                        </p:tav>
                                      </p:tavLst>
                                    </p:anim>
                                    <p:anim calcmode="lin" valueType="num">
                                      <p:cBhvr>
                                        <p:cTn id="9" dur="500" fill="hold"/>
                                        <p:tgtEl>
                                          <p:spTgt spid="81922"/>
                                        </p:tgtEl>
                                        <p:attrNameLst>
                                          <p:attrName>ppt_x</p:attrName>
                                        </p:attrNameLst>
                                      </p:cBhvr>
                                      <p:tavLst>
                                        <p:tav tm="0">
                                          <p:val>
                                            <p:strVal val="#ppt_x-.2"/>
                                          </p:val>
                                        </p:tav>
                                        <p:tav tm="100000">
                                          <p:val>
                                            <p:strVal val="#ppt_x"/>
                                          </p:val>
                                        </p:tav>
                                      </p:tavLst>
                                    </p:anim>
                                    <p:anim calcmode="lin" valueType="num">
                                      <p:cBhvr>
                                        <p:cTn id="10" dur="500" fill="hold"/>
                                        <p:tgtEl>
                                          <p:spTgt spid="81922"/>
                                        </p:tgtEl>
                                        <p:attrNameLst>
                                          <p:attrName>ppt_y</p:attrName>
                                        </p:attrNameLst>
                                      </p:cBhvr>
                                      <p:tavLst>
                                        <p:tav tm="0">
                                          <p:val>
                                            <p:strVal val="#ppt_y"/>
                                          </p:val>
                                        </p:tav>
                                        <p:tav tm="100000">
                                          <p:val>
                                            <p:strVal val="#ppt_y"/>
                                          </p:val>
                                        </p:tav>
                                      </p:tavLst>
                                    </p:anim>
                                    <p:animEffect transition="in" filter="fade">
                                      <p:cBhvr>
                                        <p:cTn id="11" dur="500"/>
                                        <p:tgtEl>
                                          <p:spTgt spid="819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p:cNvSpPr>
            <a:spLocks noGrp="1"/>
          </p:cNvSpPr>
          <p:nvPr>
            <p:ph type="title"/>
          </p:nvPr>
        </p:nvSpPr>
        <p:spPr/>
        <p:txBody>
          <a:bodyPr>
            <a:normAutofit fontScale="90000"/>
          </a:bodyPr>
          <a:lstStyle/>
          <a:p>
            <a:r>
              <a:rPr lang="it-IT" dirty="0" smtClean="0"/>
              <a:t> </a:t>
            </a:r>
            <a:r>
              <a:rPr lang="it-IT" dirty="0" smtClean="0">
                <a:solidFill>
                  <a:srgbClr val="FF0000"/>
                </a:solidFill>
              </a:rPr>
              <a:t>Riferimenti per orientare la sintesi dell’eros</a:t>
            </a:r>
            <a:endParaRPr lang="it-IT" dirty="0">
              <a:solidFill>
                <a:srgbClr val="FF0000"/>
              </a:solidFill>
            </a:endParaRPr>
          </a:p>
        </p:txBody>
      </p:sp>
      <p:sp>
        <p:nvSpPr>
          <p:cNvPr id="9" name="Segnaposto testo 8"/>
          <p:cNvSpPr>
            <a:spLocks noGrp="1"/>
          </p:cNvSpPr>
          <p:nvPr>
            <p:ph type="body" idx="1"/>
          </p:nvPr>
        </p:nvSpPr>
        <p:spPr/>
        <p:txBody>
          <a:bodyPr>
            <a:normAutofit fontScale="70000" lnSpcReduction="20000"/>
          </a:bodyPr>
          <a:lstStyle/>
          <a:p>
            <a:r>
              <a:rPr lang="it-IT" dirty="0" smtClean="0"/>
              <a:t>Sintesi mediante Fretta e Frammentarietà</a:t>
            </a:r>
          </a:p>
          <a:p>
            <a:r>
              <a:rPr lang="it-IT" dirty="0" smtClean="0"/>
              <a:t>Due disvalori sessuologici attuali</a:t>
            </a:r>
            <a:endParaRPr lang="it-IT" dirty="0"/>
          </a:p>
        </p:txBody>
      </p:sp>
      <p:sp>
        <p:nvSpPr>
          <p:cNvPr id="10" name="Segnaposto contenuto 9"/>
          <p:cNvSpPr>
            <a:spLocks noGrp="1"/>
          </p:cNvSpPr>
          <p:nvPr>
            <p:ph sz="half" idx="2"/>
          </p:nvPr>
        </p:nvSpPr>
        <p:spPr/>
        <p:txBody>
          <a:bodyPr>
            <a:normAutofit/>
          </a:bodyPr>
          <a:lstStyle/>
          <a:p>
            <a:r>
              <a:rPr lang="it-IT" dirty="0" smtClean="0"/>
              <a:t>FRETTA :</a:t>
            </a:r>
            <a:r>
              <a:rPr lang="it-IT" sz="2000" dirty="0" smtClean="0"/>
              <a:t> La comunicazione corporea è appiattita a livello maschile, i passaggi del corteggiamento vengono eliminati, l’incontro con il corpo focalizzato solo sue zone genitali</a:t>
            </a:r>
          </a:p>
          <a:p>
            <a:r>
              <a:rPr lang="it-IT" dirty="0" smtClean="0"/>
              <a:t>FRAMMENTARIETA’: Il corpo e le sue varie parti vengono disgiunte dal resto della personalità </a:t>
            </a:r>
            <a:endParaRPr lang="it-IT" dirty="0"/>
          </a:p>
        </p:txBody>
      </p:sp>
      <p:sp>
        <p:nvSpPr>
          <p:cNvPr id="11" name="Segnaposto testo 10"/>
          <p:cNvSpPr>
            <a:spLocks noGrp="1"/>
          </p:cNvSpPr>
          <p:nvPr>
            <p:ph type="body" sz="quarter" idx="3"/>
          </p:nvPr>
        </p:nvSpPr>
        <p:spPr/>
        <p:txBody>
          <a:bodyPr>
            <a:normAutofit fontScale="70000" lnSpcReduction="20000"/>
          </a:bodyPr>
          <a:lstStyle/>
          <a:p>
            <a:r>
              <a:rPr lang="it-IT" dirty="0" smtClean="0"/>
              <a:t>Sintesi mediante Gradualità e globalità</a:t>
            </a:r>
          </a:p>
          <a:p>
            <a:r>
              <a:rPr lang="it-IT" dirty="0" smtClean="0"/>
              <a:t>Due valori sessuologici  </a:t>
            </a:r>
            <a:endParaRPr lang="it-IT" dirty="0"/>
          </a:p>
        </p:txBody>
      </p:sp>
      <p:sp>
        <p:nvSpPr>
          <p:cNvPr id="12" name="Segnaposto contenuto 11"/>
          <p:cNvSpPr>
            <a:spLocks noGrp="1"/>
          </p:cNvSpPr>
          <p:nvPr>
            <p:ph sz="quarter" idx="4"/>
          </p:nvPr>
        </p:nvSpPr>
        <p:spPr/>
        <p:txBody>
          <a:bodyPr>
            <a:normAutofit/>
          </a:bodyPr>
          <a:lstStyle/>
          <a:p>
            <a:r>
              <a:rPr lang="it-IT" dirty="0" smtClean="0"/>
              <a:t>GRADUALITA’ : </a:t>
            </a:r>
            <a:r>
              <a:rPr lang="it-IT" sz="2000" dirty="0" smtClean="0"/>
              <a:t>i passaggi del corteggiamento sono vissuti e continuano  anche nell’incontro con il corpo, tutto il corpo partendo dalle zone non erogene per arrivare a quelle erogene e genitali</a:t>
            </a:r>
          </a:p>
          <a:p>
            <a:r>
              <a:rPr lang="it-IT" dirty="0" smtClean="0"/>
              <a:t>GLOBALITA’: il corpo e le sue varie parti sono congiunte a tutta la personalità</a:t>
            </a:r>
            <a:endParaRPr lang="it-IT" dirty="0"/>
          </a:p>
        </p:txBody>
      </p:sp>
    </p:spTree>
    <p:extLst>
      <p:ext uri="{BB962C8B-B14F-4D97-AF65-F5344CB8AC3E}">
        <p14:creationId xmlns:p14="http://schemas.microsoft.com/office/powerpoint/2010/main" val="22791534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Autofit/>
          </a:bodyPr>
          <a:lstStyle/>
          <a:p>
            <a:r>
              <a:rPr lang="it-IT" sz="2800" dirty="0" smtClean="0">
                <a:solidFill>
                  <a:srgbClr val="00B050"/>
                </a:solidFill>
              </a:rPr>
              <a:t>Bellezza e Meraviglia della </a:t>
            </a:r>
            <a:r>
              <a:rPr lang="it-IT" sz="2800" dirty="0">
                <a:solidFill>
                  <a:srgbClr val="00B050"/>
                </a:solidFill>
              </a:rPr>
              <a:t>s</a:t>
            </a:r>
            <a:r>
              <a:rPr lang="it-IT" sz="2800" dirty="0" smtClean="0">
                <a:solidFill>
                  <a:srgbClr val="00B050"/>
                </a:solidFill>
              </a:rPr>
              <a:t>intesi </a:t>
            </a:r>
            <a:r>
              <a:rPr lang="it-IT" sz="2800" dirty="0">
                <a:solidFill>
                  <a:srgbClr val="00B050"/>
                </a:solidFill>
              </a:rPr>
              <a:t>dell’eros</a:t>
            </a:r>
            <a:r>
              <a:rPr lang="it-IT" sz="2800" dirty="0" smtClean="0">
                <a:solidFill>
                  <a:srgbClr val="00B050"/>
                </a:solidFill>
              </a:rPr>
              <a:t>:</a:t>
            </a:r>
            <a:br>
              <a:rPr lang="it-IT" sz="2800" dirty="0" smtClean="0">
                <a:solidFill>
                  <a:srgbClr val="00B050"/>
                </a:solidFill>
              </a:rPr>
            </a:br>
            <a:r>
              <a:rPr lang="it-IT" sz="2800" dirty="0" smtClean="0">
                <a:solidFill>
                  <a:srgbClr val="00B050"/>
                </a:solidFill>
              </a:rPr>
              <a:t> </a:t>
            </a:r>
            <a:r>
              <a:rPr lang="it-IT" sz="2800" dirty="0">
                <a:solidFill>
                  <a:srgbClr val="00B050"/>
                </a:solidFill>
              </a:rPr>
              <a:t>la </a:t>
            </a:r>
            <a:r>
              <a:rPr lang="it-IT" sz="2800" dirty="0" smtClean="0">
                <a:solidFill>
                  <a:srgbClr val="00B050"/>
                </a:solidFill>
              </a:rPr>
              <a:t>procreazione</a:t>
            </a:r>
            <a:br>
              <a:rPr lang="it-IT" sz="2800" dirty="0" smtClean="0">
                <a:solidFill>
                  <a:srgbClr val="00B050"/>
                </a:solidFill>
              </a:rPr>
            </a:br>
            <a:r>
              <a:rPr lang="it-IT" altLang="it-IT" sz="2800" dirty="0" smtClean="0">
                <a:solidFill>
                  <a:srgbClr val="00B050"/>
                </a:solidFill>
              </a:rPr>
              <a:t>I </a:t>
            </a:r>
            <a:r>
              <a:rPr lang="it-IT" altLang="it-IT" sz="2800" dirty="0">
                <a:solidFill>
                  <a:srgbClr val="00B050"/>
                </a:solidFill>
              </a:rPr>
              <a:t>frutti dell’</a:t>
            </a:r>
            <a:r>
              <a:rPr lang="it-IT" altLang="it-IT" sz="2800" dirty="0" err="1">
                <a:solidFill>
                  <a:srgbClr val="00B050"/>
                </a:solidFill>
              </a:rPr>
              <a:t>amore:i</a:t>
            </a:r>
            <a:r>
              <a:rPr lang="it-IT" altLang="it-IT" sz="2800" dirty="0">
                <a:solidFill>
                  <a:srgbClr val="00B050"/>
                </a:solidFill>
              </a:rPr>
              <a:t> figli</a:t>
            </a:r>
          </a:p>
        </p:txBody>
      </p:sp>
      <p:sp>
        <p:nvSpPr>
          <p:cNvPr id="7171" name="Rectangle 3"/>
          <p:cNvSpPr>
            <a:spLocks noGrp="1" noChangeArrowheads="1"/>
          </p:cNvSpPr>
          <p:nvPr>
            <p:ph type="body" idx="1"/>
          </p:nvPr>
        </p:nvSpPr>
        <p:spPr/>
        <p:txBody>
          <a:bodyPr/>
          <a:lstStyle/>
          <a:p>
            <a:endParaRPr lang="it-IT" altLang="it-IT" dirty="0"/>
          </a:p>
        </p:txBody>
      </p:sp>
      <p:sp>
        <p:nvSpPr>
          <p:cNvPr id="7172" name="Oval 4"/>
          <p:cNvSpPr>
            <a:spLocks noChangeArrowheads="1"/>
          </p:cNvSpPr>
          <p:nvPr/>
        </p:nvSpPr>
        <p:spPr bwMode="auto">
          <a:xfrm>
            <a:off x="2124075" y="1773238"/>
            <a:ext cx="4319588" cy="417671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173" name="Oval 5"/>
          <p:cNvSpPr>
            <a:spLocks noChangeArrowheads="1"/>
          </p:cNvSpPr>
          <p:nvPr/>
        </p:nvSpPr>
        <p:spPr bwMode="auto">
          <a:xfrm>
            <a:off x="3995738" y="3500438"/>
            <a:ext cx="647700" cy="6477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it-IT" altLang="it-IT"/>
              <a:t>figlio</a:t>
            </a:r>
          </a:p>
        </p:txBody>
      </p:sp>
      <p:sp>
        <p:nvSpPr>
          <p:cNvPr id="7174" name="Oval 6"/>
          <p:cNvSpPr>
            <a:spLocks noChangeArrowheads="1"/>
          </p:cNvSpPr>
          <p:nvPr/>
        </p:nvSpPr>
        <p:spPr bwMode="auto">
          <a:xfrm>
            <a:off x="5364163" y="4797425"/>
            <a:ext cx="792162" cy="7921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it-IT" altLang="it-IT"/>
              <a:t>mamma</a:t>
            </a:r>
          </a:p>
        </p:txBody>
      </p:sp>
      <p:sp>
        <p:nvSpPr>
          <p:cNvPr id="7175" name="Oval 7"/>
          <p:cNvSpPr>
            <a:spLocks noChangeArrowheads="1"/>
          </p:cNvSpPr>
          <p:nvPr/>
        </p:nvSpPr>
        <p:spPr bwMode="auto">
          <a:xfrm>
            <a:off x="5219700" y="1844675"/>
            <a:ext cx="936625" cy="863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it-IT" altLang="it-IT"/>
              <a:t>papà</a:t>
            </a:r>
          </a:p>
        </p:txBody>
      </p:sp>
      <p:sp>
        <p:nvSpPr>
          <p:cNvPr id="7176" name="Line 8"/>
          <p:cNvSpPr>
            <a:spLocks noChangeShapeType="1"/>
          </p:cNvSpPr>
          <p:nvPr/>
        </p:nvSpPr>
        <p:spPr bwMode="auto">
          <a:xfrm flipH="1" flipV="1">
            <a:off x="4572000" y="4149725"/>
            <a:ext cx="792163" cy="7921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177" name="Line 9"/>
          <p:cNvSpPr>
            <a:spLocks noChangeShapeType="1"/>
          </p:cNvSpPr>
          <p:nvPr/>
        </p:nvSpPr>
        <p:spPr bwMode="auto">
          <a:xfrm flipH="1">
            <a:off x="4643438" y="2565400"/>
            <a:ext cx="649287" cy="792163"/>
          </a:xfrm>
          <a:prstGeom prst="line">
            <a:avLst/>
          </a:prstGeom>
          <a:noFill/>
          <a:ln w="952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Tree>
    <p:extLst>
      <p:ext uri="{BB962C8B-B14F-4D97-AF65-F5344CB8AC3E}">
        <p14:creationId xmlns:p14="http://schemas.microsoft.com/office/powerpoint/2010/main" val="39442111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additive="base">
                                        <p:cTn id="7" dur="500" fill="hold"/>
                                        <p:tgtEl>
                                          <p:spTgt spid="7170"/>
                                        </p:tgtEl>
                                        <p:attrNameLst>
                                          <p:attrName>ppt_x</p:attrName>
                                        </p:attrNameLst>
                                      </p:cBhvr>
                                      <p:tavLst>
                                        <p:tav tm="0">
                                          <p:val>
                                            <p:strVal val="#ppt_x"/>
                                          </p:val>
                                        </p:tav>
                                        <p:tav tm="100000">
                                          <p:val>
                                            <p:strVal val="#ppt_x"/>
                                          </p:val>
                                        </p:tav>
                                      </p:tavLst>
                                    </p:anim>
                                    <p:anim calcmode="lin" valueType="num">
                                      <p:cBhvr additive="base">
                                        <p:cTn id="8" dur="500" fill="hold"/>
                                        <p:tgtEl>
                                          <p:spTgt spid="717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75"/>
                                        </p:tgtEl>
                                        <p:attrNameLst>
                                          <p:attrName>style.visibility</p:attrName>
                                        </p:attrNameLst>
                                      </p:cBhvr>
                                      <p:to>
                                        <p:strVal val="visible"/>
                                      </p:to>
                                    </p:set>
                                    <p:anim calcmode="lin" valueType="num">
                                      <p:cBhvr additive="base">
                                        <p:cTn id="13" dur="500" fill="hold"/>
                                        <p:tgtEl>
                                          <p:spTgt spid="7175"/>
                                        </p:tgtEl>
                                        <p:attrNameLst>
                                          <p:attrName>ppt_x</p:attrName>
                                        </p:attrNameLst>
                                      </p:cBhvr>
                                      <p:tavLst>
                                        <p:tav tm="0">
                                          <p:val>
                                            <p:strVal val="#ppt_x"/>
                                          </p:val>
                                        </p:tav>
                                        <p:tav tm="100000">
                                          <p:val>
                                            <p:strVal val="#ppt_x"/>
                                          </p:val>
                                        </p:tav>
                                      </p:tavLst>
                                    </p:anim>
                                    <p:anim calcmode="lin" valueType="num">
                                      <p:cBhvr additive="base">
                                        <p:cTn id="14" dur="500" fill="hold"/>
                                        <p:tgtEl>
                                          <p:spTgt spid="717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174"/>
                                        </p:tgtEl>
                                        <p:attrNameLst>
                                          <p:attrName>style.visibility</p:attrName>
                                        </p:attrNameLst>
                                      </p:cBhvr>
                                      <p:to>
                                        <p:strVal val="visible"/>
                                      </p:to>
                                    </p:set>
                                    <p:anim calcmode="lin" valueType="num">
                                      <p:cBhvr additive="base">
                                        <p:cTn id="19" dur="500" fill="hold"/>
                                        <p:tgtEl>
                                          <p:spTgt spid="7174"/>
                                        </p:tgtEl>
                                        <p:attrNameLst>
                                          <p:attrName>ppt_x</p:attrName>
                                        </p:attrNameLst>
                                      </p:cBhvr>
                                      <p:tavLst>
                                        <p:tav tm="0">
                                          <p:val>
                                            <p:strVal val="#ppt_x"/>
                                          </p:val>
                                        </p:tav>
                                        <p:tav tm="100000">
                                          <p:val>
                                            <p:strVal val="#ppt_x"/>
                                          </p:val>
                                        </p:tav>
                                      </p:tavLst>
                                    </p:anim>
                                    <p:anim calcmode="lin" valueType="num">
                                      <p:cBhvr additive="base">
                                        <p:cTn id="20" dur="500" fill="hold"/>
                                        <p:tgtEl>
                                          <p:spTgt spid="717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177"/>
                                        </p:tgtEl>
                                        <p:attrNameLst>
                                          <p:attrName>style.visibility</p:attrName>
                                        </p:attrNameLst>
                                      </p:cBhvr>
                                      <p:to>
                                        <p:strVal val="visible"/>
                                      </p:to>
                                    </p:set>
                                    <p:anim calcmode="lin" valueType="num">
                                      <p:cBhvr additive="base">
                                        <p:cTn id="25" dur="500" fill="hold"/>
                                        <p:tgtEl>
                                          <p:spTgt spid="7177"/>
                                        </p:tgtEl>
                                        <p:attrNameLst>
                                          <p:attrName>ppt_x</p:attrName>
                                        </p:attrNameLst>
                                      </p:cBhvr>
                                      <p:tavLst>
                                        <p:tav tm="0">
                                          <p:val>
                                            <p:strVal val="#ppt_x"/>
                                          </p:val>
                                        </p:tav>
                                        <p:tav tm="100000">
                                          <p:val>
                                            <p:strVal val="#ppt_x"/>
                                          </p:val>
                                        </p:tav>
                                      </p:tavLst>
                                    </p:anim>
                                    <p:anim calcmode="lin" valueType="num">
                                      <p:cBhvr additive="base">
                                        <p:cTn id="26" dur="500" fill="hold"/>
                                        <p:tgtEl>
                                          <p:spTgt spid="7177"/>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176"/>
                                        </p:tgtEl>
                                        <p:attrNameLst>
                                          <p:attrName>style.visibility</p:attrName>
                                        </p:attrNameLst>
                                      </p:cBhvr>
                                      <p:to>
                                        <p:strVal val="visible"/>
                                      </p:to>
                                    </p:set>
                                    <p:anim calcmode="lin" valueType="num">
                                      <p:cBhvr additive="base">
                                        <p:cTn id="31" dur="500" fill="hold"/>
                                        <p:tgtEl>
                                          <p:spTgt spid="7176"/>
                                        </p:tgtEl>
                                        <p:attrNameLst>
                                          <p:attrName>ppt_x</p:attrName>
                                        </p:attrNameLst>
                                      </p:cBhvr>
                                      <p:tavLst>
                                        <p:tav tm="0">
                                          <p:val>
                                            <p:strVal val="#ppt_x"/>
                                          </p:val>
                                        </p:tav>
                                        <p:tav tm="100000">
                                          <p:val>
                                            <p:strVal val="#ppt_x"/>
                                          </p:val>
                                        </p:tav>
                                      </p:tavLst>
                                    </p:anim>
                                    <p:anim calcmode="lin" valueType="num">
                                      <p:cBhvr additive="base">
                                        <p:cTn id="32" dur="500" fill="hold"/>
                                        <p:tgtEl>
                                          <p:spTgt spid="7176"/>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173"/>
                                        </p:tgtEl>
                                        <p:attrNameLst>
                                          <p:attrName>style.visibility</p:attrName>
                                        </p:attrNameLst>
                                      </p:cBhvr>
                                      <p:to>
                                        <p:strVal val="visible"/>
                                      </p:to>
                                    </p:set>
                                    <p:anim calcmode="lin" valueType="num">
                                      <p:cBhvr additive="base">
                                        <p:cTn id="37" dur="500" fill="hold"/>
                                        <p:tgtEl>
                                          <p:spTgt spid="7173"/>
                                        </p:tgtEl>
                                        <p:attrNameLst>
                                          <p:attrName>ppt_x</p:attrName>
                                        </p:attrNameLst>
                                      </p:cBhvr>
                                      <p:tavLst>
                                        <p:tav tm="0">
                                          <p:val>
                                            <p:strVal val="#ppt_x"/>
                                          </p:val>
                                        </p:tav>
                                        <p:tav tm="100000">
                                          <p:val>
                                            <p:strVal val="#ppt_x"/>
                                          </p:val>
                                        </p:tav>
                                      </p:tavLst>
                                    </p:anim>
                                    <p:anim calcmode="lin" valueType="num">
                                      <p:cBhvr additive="base">
                                        <p:cTn id="38" dur="500" fill="hold"/>
                                        <p:tgtEl>
                                          <p:spTgt spid="717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3" grpId="0" animBg="1"/>
      <p:bldP spid="7174" grpId="0" animBg="1"/>
      <p:bldP spid="7175" grpId="0" animBg="1"/>
      <p:bldP spid="7176" grpId="0" animBg="1"/>
      <p:bldP spid="717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68313" y="0"/>
            <a:ext cx="8218487" cy="1417638"/>
          </a:xfrm>
        </p:spPr>
        <p:txBody>
          <a:bodyPr>
            <a:normAutofit/>
          </a:bodyPr>
          <a:lstStyle/>
          <a:p>
            <a:endParaRPr lang="it-IT" altLang="it-IT" sz="4000" dirty="0"/>
          </a:p>
        </p:txBody>
      </p:sp>
      <p:sp>
        <p:nvSpPr>
          <p:cNvPr id="8195" name="Rectangle 3"/>
          <p:cNvSpPr>
            <a:spLocks noGrp="1" noChangeArrowheads="1"/>
          </p:cNvSpPr>
          <p:nvPr>
            <p:ph type="body" idx="1"/>
          </p:nvPr>
        </p:nvSpPr>
        <p:spPr/>
        <p:txBody>
          <a:bodyPr/>
          <a:lstStyle/>
          <a:p>
            <a:pPr>
              <a:buFontTx/>
              <a:buNone/>
            </a:pPr>
            <a:endParaRPr lang="it-IT" altLang="it-IT"/>
          </a:p>
        </p:txBody>
      </p:sp>
      <p:sp>
        <p:nvSpPr>
          <p:cNvPr id="8196" name="Oval 4"/>
          <p:cNvSpPr>
            <a:spLocks noChangeArrowheads="1"/>
          </p:cNvSpPr>
          <p:nvPr/>
        </p:nvSpPr>
        <p:spPr bwMode="auto">
          <a:xfrm>
            <a:off x="1547813" y="2060575"/>
            <a:ext cx="5329237" cy="360045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197" name="Oval 5"/>
          <p:cNvSpPr>
            <a:spLocks noChangeArrowheads="1"/>
          </p:cNvSpPr>
          <p:nvPr/>
        </p:nvSpPr>
        <p:spPr bwMode="auto">
          <a:xfrm>
            <a:off x="3492500" y="5229225"/>
            <a:ext cx="1008063" cy="10080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it-IT" altLang="it-IT"/>
              <a:t>figlio</a:t>
            </a:r>
          </a:p>
        </p:txBody>
      </p:sp>
      <p:sp>
        <p:nvSpPr>
          <p:cNvPr id="8198" name="Oval 6"/>
          <p:cNvSpPr>
            <a:spLocks noChangeArrowheads="1"/>
          </p:cNvSpPr>
          <p:nvPr/>
        </p:nvSpPr>
        <p:spPr bwMode="auto">
          <a:xfrm>
            <a:off x="3419475" y="3500438"/>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199" name="Oval 7"/>
          <p:cNvSpPr>
            <a:spLocks noChangeArrowheads="1"/>
          </p:cNvSpPr>
          <p:nvPr/>
        </p:nvSpPr>
        <p:spPr bwMode="auto">
          <a:xfrm>
            <a:off x="3851275" y="3500438"/>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it-IT" altLang="it-IT"/>
              <a:t>Coppia</a:t>
            </a:r>
          </a:p>
          <a:p>
            <a:pPr algn="ctr"/>
            <a:r>
              <a:rPr lang="it-IT" altLang="it-IT"/>
              <a:t>genitori</a:t>
            </a:r>
          </a:p>
        </p:txBody>
      </p:sp>
      <p:sp>
        <p:nvSpPr>
          <p:cNvPr id="8200" name="Oval 8"/>
          <p:cNvSpPr>
            <a:spLocks noChangeArrowheads="1"/>
          </p:cNvSpPr>
          <p:nvPr/>
        </p:nvSpPr>
        <p:spPr bwMode="auto">
          <a:xfrm>
            <a:off x="6156325" y="4149725"/>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it-IT" altLang="it-IT"/>
              <a:t>figlio</a:t>
            </a:r>
          </a:p>
        </p:txBody>
      </p:sp>
      <p:sp>
        <p:nvSpPr>
          <p:cNvPr id="8201" name="Oval 9"/>
          <p:cNvSpPr>
            <a:spLocks noChangeArrowheads="1"/>
          </p:cNvSpPr>
          <p:nvPr/>
        </p:nvSpPr>
        <p:spPr bwMode="auto">
          <a:xfrm>
            <a:off x="5364163" y="1989138"/>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it-IT" altLang="it-IT"/>
              <a:t>figlia</a:t>
            </a:r>
          </a:p>
        </p:txBody>
      </p:sp>
      <p:sp>
        <p:nvSpPr>
          <p:cNvPr id="8202" name="Line 10"/>
          <p:cNvSpPr>
            <a:spLocks noChangeShapeType="1"/>
          </p:cNvSpPr>
          <p:nvPr/>
        </p:nvSpPr>
        <p:spPr bwMode="auto">
          <a:xfrm flipV="1">
            <a:off x="3995738" y="4581525"/>
            <a:ext cx="144462" cy="5762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03" name="Line 11"/>
          <p:cNvSpPr>
            <a:spLocks noChangeShapeType="1"/>
          </p:cNvSpPr>
          <p:nvPr/>
        </p:nvSpPr>
        <p:spPr bwMode="auto">
          <a:xfrm flipH="1" flipV="1">
            <a:off x="4859338" y="4221163"/>
            <a:ext cx="1225550"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04" name="Line 12"/>
          <p:cNvSpPr>
            <a:spLocks noChangeShapeType="1"/>
          </p:cNvSpPr>
          <p:nvPr/>
        </p:nvSpPr>
        <p:spPr bwMode="auto">
          <a:xfrm flipH="1">
            <a:off x="4787900" y="2781300"/>
            <a:ext cx="720725" cy="7191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05" name="AutoShape 13"/>
          <p:cNvSpPr>
            <a:spLocks noChangeArrowheads="1"/>
          </p:cNvSpPr>
          <p:nvPr/>
        </p:nvSpPr>
        <p:spPr bwMode="auto">
          <a:xfrm>
            <a:off x="7235825" y="2708275"/>
            <a:ext cx="504825" cy="2449513"/>
          </a:xfrm>
          <a:prstGeom prst="curvedLeftArrow">
            <a:avLst>
              <a:gd name="adj1" fmla="val 97044"/>
              <a:gd name="adj2" fmla="val 194088"/>
              <a:gd name="adj3"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Tree>
    <p:extLst>
      <p:ext uri="{BB962C8B-B14F-4D97-AF65-F5344CB8AC3E}">
        <p14:creationId xmlns:p14="http://schemas.microsoft.com/office/powerpoint/2010/main" val="7044270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8194"/>
                                        </p:tgtEl>
                                        <p:attrNameLst>
                                          <p:attrName>style.visibility</p:attrName>
                                        </p:attrNameLst>
                                      </p:cBhvr>
                                      <p:to>
                                        <p:strVal val="visible"/>
                                      </p:to>
                                    </p:set>
                                    <p:anim calcmode="lin" valueType="num">
                                      <p:cBhvr additive="base">
                                        <p:cTn id="7" dur="500" fill="hold"/>
                                        <p:tgtEl>
                                          <p:spTgt spid="8194"/>
                                        </p:tgtEl>
                                        <p:attrNameLst>
                                          <p:attrName>ppt_x</p:attrName>
                                        </p:attrNameLst>
                                      </p:cBhvr>
                                      <p:tavLst>
                                        <p:tav tm="0">
                                          <p:val>
                                            <p:strVal val="#ppt_x"/>
                                          </p:val>
                                        </p:tav>
                                        <p:tav tm="100000">
                                          <p:val>
                                            <p:strVal val="#ppt_x"/>
                                          </p:val>
                                        </p:tav>
                                      </p:tavLst>
                                    </p:anim>
                                    <p:anim calcmode="lin" valueType="num">
                                      <p:cBhvr additive="base">
                                        <p:cTn id="8" dur="500" fill="hold"/>
                                        <p:tgtEl>
                                          <p:spTgt spid="819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9"/>
                                        </p:tgtEl>
                                        <p:attrNameLst>
                                          <p:attrName>style.visibility</p:attrName>
                                        </p:attrNameLst>
                                      </p:cBhvr>
                                      <p:to>
                                        <p:strVal val="visible"/>
                                      </p:to>
                                    </p:set>
                                    <p:anim calcmode="lin" valueType="num">
                                      <p:cBhvr additive="base">
                                        <p:cTn id="13" dur="500" fill="hold"/>
                                        <p:tgtEl>
                                          <p:spTgt spid="8199"/>
                                        </p:tgtEl>
                                        <p:attrNameLst>
                                          <p:attrName>ppt_x</p:attrName>
                                        </p:attrNameLst>
                                      </p:cBhvr>
                                      <p:tavLst>
                                        <p:tav tm="0">
                                          <p:val>
                                            <p:strVal val="#ppt_x"/>
                                          </p:val>
                                        </p:tav>
                                        <p:tav tm="100000">
                                          <p:val>
                                            <p:strVal val="#ppt_x"/>
                                          </p:val>
                                        </p:tav>
                                      </p:tavLst>
                                    </p:anim>
                                    <p:anim calcmode="lin" valueType="num">
                                      <p:cBhvr additive="base">
                                        <p:cTn id="14" dur="500" fill="hold"/>
                                        <p:tgtEl>
                                          <p:spTgt spid="8199"/>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201"/>
                                        </p:tgtEl>
                                        <p:attrNameLst>
                                          <p:attrName>style.visibility</p:attrName>
                                        </p:attrNameLst>
                                      </p:cBhvr>
                                      <p:to>
                                        <p:strVal val="visible"/>
                                      </p:to>
                                    </p:set>
                                    <p:anim calcmode="lin" valueType="num">
                                      <p:cBhvr additive="base">
                                        <p:cTn id="19" dur="500" fill="hold"/>
                                        <p:tgtEl>
                                          <p:spTgt spid="8201"/>
                                        </p:tgtEl>
                                        <p:attrNameLst>
                                          <p:attrName>ppt_x</p:attrName>
                                        </p:attrNameLst>
                                      </p:cBhvr>
                                      <p:tavLst>
                                        <p:tav tm="0">
                                          <p:val>
                                            <p:strVal val="#ppt_x"/>
                                          </p:val>
                                        </p:tav>
                                        <p:tav tm="100000">
                                          <p:val>
                                            <p:strVal val="#ppt_x"/>
                                          </p:val>
                                        </p:tav>
                                      </p:tavLst>
                                    </p:anim>
                                    <p:anim calcmode="lin" valueType="num">
                                      <p:cBhvr additive="base">
                                        <p:cTn id="20" dur="500" fill="hold"/>
                                        <p:tgtEl>
                                          <p:spTgt spid="8201"/>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200"/>
                                        </p:tgtEl>
                                        <p:attrNameLst>
                                          <p:attrName>style.visibility</p:attrName>
                                        </p:attrNameLst>
                                      </p:cBhvr>
                                      <p:to>
                                        <p:strVal val="visible"/>
                                      </p:to>
                                    </p:set>
                                    <p:anim calcmode="lin" valueType="num">
                                      <p:cBhvr additive="base">
                                        <p:cTn id="25" dur="500" fill="hold"/>
                                        <p:tgtEl>
                                          <p:spTgt spid="8200"/>
                                        </p:tgtEl>
                                        <p:attrNameLst>
                                          <p:attrName>ppt_x</p:attrName>
                                        </p:attrNameLst>
                                      </p:cBhvr>
                                      <p:tavLst>
                                        <p:tav tm="0">
                                          <p:val>
                                            <p:strVal val="#ppt_x"/>
                                          </p:val>
                                        </p:tav>
                                        <p:tav tm="100000">
                                          <p:val>
                                            <p:strVal val="#ppt_x"/>
                                          </p:val>
                                        </p:tav>
                                      </p:tavLst>
                                    </p:anim>
                                    <p:anim calcmode="lin" valueType="num">
                                      <p:cBhvr additive="base">
                                        <p:cTn id="26" dur="500" fill="hold"/>
                                        <p:tgtEl>
                                          <p:spTgt spid="8200"/>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197"/>
                                        </p:tgtEl>
                                        <p:attrNameLst>
                                          <p:attrName>style.visibility</p:attrName>
                                        </p:attrNameLst>
                                      </p:cBhvr>
                                      <p:to>
                                        <p:strVal val="visible"/>
                                      </p:to>
                                    </p:set>
                                    <p:anim calcmode="lin" valueType="num">
                                      <p:cBhvr additive="base">
                                        <p:cTn id="31" dur="500" fill="hold"/>
                                        <p:tgtEl>
                                          <p:spTgt spid="8197"/>
                                        </p:tgtEl>
                                        <p:attrNameLst>
                                          <p:attrName>ppt_x</p:attrName>
                                        </p:attrNameLst>
                                      </p:cBhvr>
                                      <p:tavLst>
                                        <p:tav tm="0">
                                          <p:val>
                                            <p:strVal val="#ppt_x"/>
                                          </p:val>
                                        </p:tav>
                                        <p:tav tm="100000">
                                          <p:val>
                                            <p:strVal val="#ppt_x"/>
                                          </p:val>
                                        </p:tav>
                                      </p:tavLst>
                                    </p:anim>
                                    <p:anim calcmode="lin" valueType="num">
                                      <p:cBhvr additive="base">
                                        <p:cTn id="32" dur="500" fill="hold"/>
                                        <p:tgtEl>
                                          <p:spTgt spid="8197"/>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204"/>
                                        </p:tgtEl>
                                        <p:attrNameLst>
                                          <p:attrName>style.visibility</p:attrName>
                                        </p:attrNameLst>
                                      </p:cBhvr>
                                      <p:to>
                                        <p:strVal val="visible"/>
                                      </p:to>
                                    </p:set>
                                    <p:anim calcmode="lin" valueType="num">
                                      <p:cBhvr additive="base">
                                        <p:cTn id="37" dur="500" fill="hold"/>
                                        <p:tgtEl>
                                          <p:spTgt spid="8204"/>
                                        </p:tgtEl>
                                        <p:attrNameLst>
                                          <p:attrName>ppt_x</p:attrName>
                                        </p:attrNameLst>
                                      </p:cBhvr>
                                      <p:tavLst>
                                        <p:tav tm="0">
                                          <p:val>
                                            <p:strVal val="#ppt_x"/>
                                          </p:val>
                                        </p:tav>
                                        <p:tav tm="100000">
                                          <p:val>
                                            <p:strVal val="#ppt_x"/>
                                          </p:val>
                                        </p:tav>
                                      </p:tavLst>
                                    </p:anim>
                                    <p:anim calcmode="lin" valueType="num">
                                      <p:cBhvr additive="base">
                                        <p:cTn id="38" dur="500" fill="hold"/>
                                        <p:tgtEl>
                                          <p:spTgt spid="8204"/>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203"/>
                                        </p:tgtEl>
                                        <p:attrNameLst>
                                          <p:attrName>style.visibility</p:attrName>
                                        </p:attrNameLst>
                                      </p:cBhvr>
                                      <p:to>
                                        <p:strVal val="visible"/>
                                      </p:to>
                                    </p:set>
                                    <p:anim calcmode="lin" valueType="num">
                                      <p:cBhvr additive="base">
                                        <p:cTn id="43" dur="500" fill="hold"/>
                                        <p:tgtEl>
                                          <p:spTgt spid="8203"/>
                                        </p:tgtEl>
                                        <p:attrNameLst>
                                          <p:attrName>ppt_x</p:attrName>
                                        </p:attrNameLst>
                                      </p:cBhvr>
                                      <p:tavLst>
                                        <p:tav tm="0">
                                          <p:val>
                                            <p:strVal val="#ppt_x"/>
                                          </p:val>
                                        </p:tav>
                                        <p:tav tm="100000">
                                          <p:val>
                                            <p:strVal val="#ppt_x"/>
                                          </p:val>
                                        </p:tav>
                                      </p:tavLst>
                                    </p:anim>
                                    <p:anim calcmode="lin" valueType="num">
                                      <p:cBhvr additive="base">
                                        <p:cTn id="44" dur="500" fill="hold"/>
                                        <p:tgtEl>
                                          <p:spTgt spid="8203"/>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202"/>
                                        </p:tgtEl>
                                        <p:attrNameLst>
                                          <p:attrName>style.visibility</p:attrName>
                                        </p:attrNameLst>
                                      </p:cBhvr>
                                      <p:to>
                                        <p:strVal val="visible"/>
                                      </p:to>
                                    </p:set>
                                    <p:anim calcmode="lin" valueType="num">
                                      <p:cBhvr additive="base">
                                        <p:cTn id="49" dur="500" fill="hold"/>
                                        <p:tgtEl>
                                          <p:spTgt spid="8202"/>
                                        </p:tgtEl>
                                        <p:attrNameLst>
                                          <p:attrName>ppt_x</p:attrName>
                                        </p:attrNameLst>
                                      </p:cBhvr>
                                      <p:tavLst>
                                        <p:tav tm="0">
                                          <p:val>
                                            <p:strVal val="#ppt_x"/>
                                          </p:val>
                                        </p:tav>
                                        <p:tav tm="100000">
                                          <p:val>
                                            <p:strVal val="#ppt_x"/>
                                          </p:val>
                                        </p:tav>
                                      </p:tavLst>
                                    </p:anim>
                                    <p:anim calcmode="lin" valueType="num">
                                      <p:cBhvr additive="base">
                                        <p:cTn id="50" dur="500" fill="hold"/>
                                        <p:tgtEl>
                                          <p:spTgt spid="8202"/>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196"/>
                                        </p:tgtEl>
                                        <p:attrNameLst>
                                          <p:attrName>style.visibility</p:attrName>
                                        </p:attrNameLst>
                                      </p:cBhvr>
                                      <p:to>
                                        <p:strVal val="visible"/>
                                      </p:to>
                                    </p:set>
                                    <p:anim calcmode="lin" valueType="num">
                                      <p:cBhvr additive="base">
                                        <p:cTn id="55" dur="500" fill="hold"/>
                                        <p:tgtEl>
                                          <p:spTgt spid="8196"/>
                                        </p:tgtEl>
                                        <p:attrNameLst>
                                          <p:attrName>ppt_x</p:attrName>
                                        </p:attrNameLst>
                                      </p:cBhvr>
                                      <p:tavLst>
                                        <p:tav tm="0">
                                          <p:val>
                                            <p:strVal val="#ppt_x"/>
                                          </p:val>
                                        </p:tav>
                                        <p:tav tm="100000">
                                          <p:val>
                                            <p:strVal val="#ppt_x"/>
                                          </p:val>
                                        </p:tav>
                                      </p:tavLst>
                                    </p:anim>
                                    <p:anim calcmode="lin" valueType="num">
                                      <p:cBhvr additive="base">
                                        <p:cTn id="56" dur="500" fill="hold"/>
                                        <p:tgtEl>
                                          <p:spTgt spid="819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6" grpId="0" animBg="1"/>
      <p:bldP spid="8197" grpId="0" animBg="1"/>
      <p:bldP spid="8199" grpId="0" animBg="1"/>
      <p:bldP spid="8200" grpId="0" animBg="1"/>
      <p:bldP spid="8201" grpId="0" animBg="1"/>
      <p:bldP spid="8202" grpId="0" animBg="1"/>
      <p:bldP spid="8203" grpId="0" animBg="1"/>
      <p:bldP spid="820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solidFill>
                  <a:srgbClr val="FFC000"/>
                </a:solidFill>
              </a:rPr>
              <a:t>Sintesi </a:t>
            </a:r>
            <a:r>
              <a:rPr lang="it-IT" dirty="0" smtClean="0">
                <a:solidFill>
                  <a:srgbClr val="FFC000"/>
                </a:solidFill>
              </a:rPr>
              <a:t>delle scelte educative per i figli  </a:t>
            </a:r>
            <a:r>
              <a:rPr lang="it-IT" dirty="0">
                <a:solidFill>
                  <a:srgbClr val="FFC000"/>
                </a:solidFill>
              </a:rPr>
              <a:t>fondamento del crescere</a:t>
            </a:r>
          </a:p>
        </p:txBody>
      </p:sp>
      <p:sp>
        <p:nvSpPr>
          <p:cNvPr id="3" name="Segnaposto contenuto 2"/>
          <p:cNvSpPr>
            <a:spLocks noGrp="1"/>
          </p:cNvSpPr>
          <p:nvPr>
            <p:ph idx="1"/>
          </p:nvPr>
        </p:nvSpPr>
        <p:spPr/>
        <p:txBody>
          <a:bodyPr>
            <a:normAutofit fontScale="92500" lnSpcReduction="20000"/>
          </a:bodyPr>
          <a:lstStyle/>
          <a:p>
            <a:r>
              <a:rPr lang="it-IT" dirty="0" smtClean="0"/>
              <a:t>Genitore tendenzialmente più affettivo</a:t>
            </a:r>
          </a:p>
          <a:p>
            <a:pPr marL="0" indent="0">
              <a:buNone/>
            </a:pPr>
            <a:r>
              <a:rPr lang="it-IT" dirty="0"/>
              <a:t> </a:t>
            </a:r>
            <a:r>
              <a:rPr lang="it-IT" dirty="0" smtClean="0"/>
              <a:t>    può esagerare nell’ascolto, nel servizio, nella </a:t>
            </a:r>
          </a:p>
          <a:p>
            <a:pPr marL="0" indent="0">
              <a:buNone/>
            </a:pPr>
            <a:r>
              <a:rPr lang="it-IT" dirty="0"/>
              <a:t> </a:t>
            </a:r>
            <a:r>
              <a:rPr lang="it-IT" dirty="0" smtClean="0"/>
              <a:t>    comprensione rischiando di viziare il figlio</a:t>
            </a:r>
          </a:p>
          <a:p>
            <a:r>
              <a:rPr lang="it-IT" dirty="0" smtClean="0"/>
              <a:t>Genitore tendenzialmente più regolativo</a:t>
            </a:r>
          </a:p>
          <a:p>
            <a:pPr marL="0" indent="0">
              <a:buNone/>
            </a:pPr>
            <a:r>
              <a:rPr lang="it-IT" dirty="0"/>
              <a:t> </a:t>
            </a:r>
            <a:r>
              <a:rPr lang="it-IT" dirty="0" smtClean="0"/>
              <a:t>    può esagerare nel dare regole, nel brontolare,</a:t>
            </a:r>
          </a:p>
          <a:p>
            <a:pPr marL="0" indent="0">
              <a:buNone/>
            </a:pPr>
            <a:r>
              <a:rPr lang="it-IT" dirty="0" smtClean="0"/>
              <a:t>     nel giudicare, nel punire, rischiando di </a:t>
            </a:r>
          </a:p>
          <a:p>
            <a:pPr marL="0" indent="0">
              <a:buNone/>
            </a:pPr>
            <a:r>
              <a:rPr lang="it-IT" dirty="0"/>
              <a:t> </a:t>
            </a:r>
            <a:r>
              <a:rPr lang="it-IT" dirty="0" smtClean="0"/>
              <a:t>    esasperare  il figlio</a:t>
            </a:r>
          </a:p>
          <a:p>
            <a:r>
              <a:rPr lang="it-IT" dirty="0"/>
              <a:t> </a:t>
            </a:r>
            <a:r>
              <a:rPr lang="it-IT" dirty="0" smtClean="0"/>
              <a:t>Solo la sintesi tra queste due tendenze, chiedendosi quali sono i bisogni di quel figlio in quel momento di ricevere due « si »  o due « no »</a:t>
            </a:r>
            <a:endParaRPr lang="it-IT" dirty="0"/>
          </a:p>
        </p:txBody>
      </p:sp>
    </p:spTree>
    <p:extLst>
      <p:ext uri="{BB962C8B-B14F-4D97-AF65-F5344CB8AC3E}">
        <p14:creationId xmlns:p14="http://schemas.microsoft.com/office/powerpoint/2010/main" val="24433324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sz="2800" dirty="0" smtClean="0"/>
              <a:t>Differenze sostanziali tra maschio e femmina  a livello neurobiologico ( da Educare al Femminile e al Maschile  di Cantelmi e </a:t>
            </a:r>
            <a:r>
              <a:rPr lang="it-IT" sz="2800" dirty="0" err="1" smtClean="0"/>
              <a:t>Scicchitano</a:t>
            </a:r>
            <a:r>
              <a:rPr lang="it-IT" sz="2800" dirty="0" smtClean="0"/>
              <a:t> ed. Paoline)</a:t>
            </a:r>
            <a:endParaRPr lang="it-IT" sz="2800" dirty="0"/>
          </a:p>
        </p:txBody>
      </p:sp>
      <p:sp>
        <p:nvSpPr>
          <p:cNvPr id="3" name="Segnaposto contenuto 2"/>
          <p:cNvSpPr>
            <a:spLocks noGrp="1"/>
          </p:cNvSpPr>
          <p:nvPr>
            <p:ph idx="1"/>
          </p:nvPr>
        </p:nvSpPr>
        <p:spPr/>
        <p:txBody>
          <a:bodyPr/>
          <a:lstStyle/>
          <a:p>
            <a:pPr>
              <a:defRPr/>
            </a:pPr>
            <a:r>
              <a:rPr lang="it-IT" sz="2400" dirty="0" smtClean="0"/>
              <a:t>Livello cerebrale : i cervelli maschili e femminili sono diversi soprattutto per i modi e i tempi di sviluppo, per cui tra i 7 e i 18 anni si ha la maggiore varianza tra funzioni e strutture cerebrali</a:t>
            </a:r>
          </a:p>
          <a:p>
            <a:pPr>
              <a:defRPr/>
            </a:pPr>
            <a:r>
              <a:rPr lang="it-IT" sz="2400" dirty="0" smtClean="0"/>
              <a:t>Le variabilità individuali sono elevatissime (per cui ci possono essere maschi a cui piace giocare con la casa di bambole e femmine appassionate di calcio)</a:t>
            </a:r>
          </a:p>
          <a:p>
            <a:pPr>
              <a:defRPr/>
            </a:pPr>
            <a:r>
              <a:rPr lang="it-IT" sz="2400" dirty="0" smtClean="0"/>
              <a:t>La persona  è talmente ricca e profonda  che va riconosciuta come individuo  con risorse e caratteristiche proprie. Tuttavia essendoci costanti riconoscibili  è utile stabilire quali sono e come possono essere valorizzate</a:t>
            </a:r>
          </a:p>
        </p:txBody>
      </p:sp>
    </p:spTree>
    <p:extLst>
      <p:ext uri="{BB962C8B-B14F-4D97-AF65-F5344CB8AC3E}">
        <p14:creationId xmlns:p14="http://schemas.microsoft.com/office/powerpoint/2010/main" val="41683912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it-IT" sz="3200" dirty="0" smtClean="0">
                <a:solidFill>
                  <a:srgbClr val="FFC000"/>
                </a:solidFill>
              </a:rPr>
              <a:t>INGREDIENTI BASE DELL’EDUCAZIONE DI     UN CUCCIOLO D’UOMO</a:t>
            </a:r>
          </a:p>
        </p:txBody>
      </p:sp>
      <p:sp>
        <p:nvSpPr>
          <p:cNvPr id="7171" name="Rectangle 3"/>
          <p:cNvSpPr>
            <a:spLocks noGrp="1" noChangeArrowheads="1"/>
          </p:cNvSpPr>
          <p:nvPr>
            <p:ph type="body" idx="1"/>
          </p:nvPr>
        </p:nvSpPr>
        <p:spPr/>
        <p:txBody>
          <a:bodyPr/>
          <a:lstStyle/>
          <a:p>
            <a:pPr eaLnBrk="1" hangingPunct="1">
              <a:defRPr/>
            </a:pPr>
            <a:r>
              <a:rPr lang="it-IT" smtClean="0"/>
              <a:t>AFFETTO</a:t>
            </a:r>
          </a:p>
          <a:p>
            <a:pPr eaLnBrk="1" hangingPunct="1">
              <a:buFontTx/>
              <a:buNone/>
              <a:defRPr/>
            </a:pPr>
            <a:endParaRPr lang="it-IT" smtClean="0"/>
          </a:p>
          <a:p>
            <a:pPr eaLnBrk="1" hangingPunct="1">
              <a:buFontTx/>
              <a:buNone/>
              <a:defRPr/>
            </a:pPr>
            <a:endParaRPr lang="it-IT" smtClean="0"/>
          </a:p>
          <a:p>
            <a:pPr eaLnBrk="1" hangingPunct="1">
              <a:buFontTx/>
              <a:buNone/>
              <a:defRPr/>
            </a:pPr>
            <a:endParaRPr lang="it-IT" smtClean="0"/>
          </a:p>
          <a:p>
            <a:pPr eaLnBrk="1" hangingPunct="1">
              <a:defRPr/>
            </a:pPr>
            <a:r>
              <a:rPr lang="it-IT" smtClean="0"/>
              <a:t>REGOLE</a:t>
            </a:r>
          </a:p>
        </p:txBody>
      </p:sp>
    </p:spTree>
    <p:extLst>
      <p:ext uri="{BB962C8B-B14F-4D97-AF65-F5344CB8AC3E}">
        <p14:creationId xmlns:p14="http://schemas.microsoft.com/office/powerpoint/2010/main" val="22897337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additive="base">
                                        <p:cTn id="7" dur="500" fill="hold"/>
                                        <p:tgtEl>
                                          <p:spTgt spid="7170"/>
                                        </p:tgtEl>
                                        <p:attrNameLst>
                                          <p:attrName>ppt_x</p:attrName>
                                        </p:attrNameLst>
                                      </p:cBhvr>
                                      <p:tavLst>
                                        <p:tav tm="0">
                                          <p:val>
                                            <p:strVal val="#ppt_x"/>
                                          </p:val>
                                        </p:tav>
                                        <p:tav tm="100000">
                                          <p:val>
                                            <p:strVal val="#ppt_x"/>
                                          </p:val>
                                        </p:tav>
                                      </p:tavLst>
                                    </p:anim>
                                    <p:anim calcmode="lin" valueType="num">
                                      <p:cBhvr additive="base">
                                        <p:cTn id="8" dur="500" fill="hold"/>
                                        <p:tgtEl>
                                          <p:spTgt spid="717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7171">
                                            <p:txEl>
                                              <p:pRg st="0" end="0"/>
                                            </p:txEl>
                                          </p:spTgt>
                                        </p:tgtEl>
                                        <p:attrNameLst>
                                          <p:attrName>style.visibility</p:attrName>
                                        </p:attrNameLst>
                                      </p:cBhvr>
                                      <p:to>
                                        <p:strVal val="visible"/>
                                      </p:to>
                                    </p:set>
                                    <p:anim calcmode="lin" valueType="num">
                                      <p:cBhvr additive="base">
                                        <p:cTn id="13" dur="500" fill="hold"/>
                                        <p:tgtEl>
                                          <p:spTgt spid="717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7171">
                                            <p:txEl>
                                              <p:pRg st="4" end="4"/>
                                            </p:txEl>
                                          </p:spTgt>
                                        </p:tgtEl>
                                        <p:attrNameLst>
                                          <p:attrName>style.visibility</p:attrName>
                                        </p:attrNameLst>
                                      </p:cBhvr>
                                      <p:to>
                                        <p:strVal val="visible"/>
                                      </p:to>
                                    </p:set>
                                    <p:anim calcmode="lin" valueType="num">
                                      <p:cBhvr additive="base">
                                        <p:cTn id="19" dur="500" fill="hold"/>
                                        <p:tgtEl>
                                          <p:spTgt spid="717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7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it-IT" dirty="0" smtClean="0">
                <a:solidFill>
                  <a:srgbClr val="FFC000"/>
                </a:solidFill>
              </a:rPr>
              <a:t>DOSI PER GLI INGREDIENTI </a:t>
            </a:r>
          </a:p>
        </p:txBody>
      </p:sp>
      <p:sp>
        <p:nvSpPr>
          <p:cNvPr id="8195" name="Rectangle 3"/>
          <p:cNvSpPr>
            <a:spLocks noGrp="1" noChangeArrowheads="1"/>
          </p:cNvSpPr>
          <p:nvPr>
            <p:ph type="body" idx="1"/>
          </p:nvPr>
        </p:nvSpPr>
        <p:spPr/>
        <p:txBody>
          <a:bodyPr/>
          <a:lstStyle/>
          <a:p>
            <a:pPr eaLnBrk="1" hangingPunct="1">
              <a:defRPr/>
            </a:pPr>
            <a:r>
              <a:rPr lang="it-IT" smtClean="0"/>
              <a:t>ECCESSO DI AFFETTO PRODUCE:</a:t>
            </a:r>
          </a:p>
          <a:p>
            <a:pPr eaLnBrk="1" hangingPunct="1">
              <a:buFontTx/>
              <a:buNone/>
              <a:defRPr/>
            </a:pPr>
            <a:r>
              <a:rPr lang="it-IT" smtClean="0"/>
              <a:t>                   UN BAMBINO VIZIATO</a:t>
            </a:r>
          </a:p>
          <a:p>
            <a:pPr eaLnBrk="1" hangingPunct="1">
              <a:buFontTx/>
              <a:buNone/>
              <a:defRPr/>
            </a:pPr>
            <a:endParaRPr lang="it-IT" smtClean="0"/>
          </a:p>
          <a:p>
            <a:pPr eaLnBrk="1" hangingPunct="1">
              <a:defRPr/>
            </a:pPr>
            <a:r>
              <a:rPr lang="it-IT" smtClean="0"/>
              <a:t> ECCESSO DI REGOLE PRODUCE:</a:t>
            </a:r>
          </a:p>
          <a:p>
            <a:pPr eaLnBrk="1" hangingPunct="1">
              <a:buFontTx/>
              <a:buNone/>
              <a:defRPr/>
            </a:pPr>
            <a:r>
              <a:rPr lang="it-IT" smtClean="0"/>
              <a:t>                   UN BAMBINO FRUSTRATO</a:t>
            </a:r>
          </a:p>
          <a:p>
            <a:pPr eaLnBrk="1" hangingPunct="1">
              <a:buFontTx/>
              <a:buNone/>
              <a:defRPr/>
            </a:pPr>
            <a:endParaRPr lang="it-IT" smtClean="0"/>
          </a:p>
          <a:p>
            <a:pPr eaLnBrk="1" hangingPunct="1">
              <a:buFontTx/>
              <a:buNone/>
              <a:defRPr/>
            </a:pPr>
            <a:endParaRPr lang="it-IT" smtClean="0"/>
          </a:p>
        </p:txBody>
      </p:sp>
    </p:spTree>
    <p:extLst>
      <p:ext uri="{BB962C8B-B14F-4D97-AF65-F5344CB8AC3E}">
        <p14:creationId xmlns:p14="http://schemas.microsoft.com/office/powerpoint/2010/main" val="32455253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additive="base">
                                        <p:cTn id="7" dur="500" fill="hold"/>
                                        <p:tgtEl>
                                          <p:spTgt spid="8194"/>
                                        </p:tgtEl>
                                        <p:attrNameLst>
                                          <p:attrName>ppt_x</p:attrName>
                                        </p:attrNameLst>
                                      </p:cBhvr>
                                      <p:tavLst>
                                        <p:tav tm="0">
                                          <p:val>
                                            <p:strVal val="#ppt_x"/>
                                          </p:val>
                                        </p:tav>
                                        <p:tav tm="100000">
                                          <p:val>
                                            <p:strVal val="#ppt_x"/>
                                          </p:val>
                                        </p:tav>
                                      </p:tavLst>
                                    </p:anim>
                                    <p:anim calcmode="lin" valueType="num">
                                      <p:cBhvr additive="base">
                                        <p:cTn id="8" dur="500" fill="hold"/>
                                        <p:tgtEl>
                                          <p:spTgt spid="819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8195">
                                            <p:txEl>
                                              <p:pRg st="0" end="0"/>
                                            </p:txEl>
                                          </p:spTgt>
                                        </p:tgtEl>
                                        <p:attrNameLst>
                                          <p:attrName>style.visibility</p:attrName>
                                        </p:attrNameLst>
                                      </p:cBhvr>
                                      <p:to>
                                        <p:strVal val="visible"/>
                                      </p:to>
                                    </p:set>
                                    <p:anim calcmode="lin" valueType="num">
                                      <p:cBhvr additive="base">
                                        <p:cTn id="13"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8195">
                                            <p:txEl>
                                              <p:pRg st="1" end="1"/>
                                            </p:txEl>
                                          </p:spTgt>
                                        </p:tgtEl>
                                        <p:attrNameLst>
                                          <p:attrName>style.visibility</p:attrName>
                                        </p:attrNameLst>
                                      </p:cBhvr>
                                      <p:to>
                                        <p:strVal val="visible"/>
                                      </p:to>
                                    </p:set>
                                    <p:anim calcmode="lin" valueType="num">
                                      <p:cBhvr additive="base">
                                        <p:cTn id="17"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1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8195">
                                            <p:txEl>
                                              <p:pRg st="3" end="3"/>
                                            </p:txEl>
                                          </p:spTgt>
                                        </p:tgtEl>
                                        <p:attrNameLst>
                                          <p:attrName>style.visibility</p:attrName>
                                        </p:attrNameLst>
                                      </p:cBhvr>
                                      <p:to>
                                        <p:strVal val="visible"/>
                                      </p:to>
                                    </p:set>
                                    <p:anim calcmode="lin" valueType="num">
                                      <p:cBhvr additive="base">
                                        <p:cTn id="23"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195">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8195">
                                            <p:txEl>
                                              <p:pRg st="4" end="4"/>
                                            </p:txEl>
                                          </p:spTgt>
                                        </p:tgtEl>
                                        <p:attrNameLst>
                                          <p:attrName>style.visibility</p:attrName>
                                        </p:attrNameLst>
                                      </p:cBhvr>
                                      <p:to>
                                        <p:strVal val="visible"/>
                                      </p:to>
                                    </p:set>
                                    <p:anim calcmode="lin" valueType="num">
                                      <p:cBhvr additive="base">
                                        <p:cTn id="27" dur="500" fill="hold"/>
                                        <p:tgtEl>
                                          <p:spTgt spid="8195">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19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sz="quarter"/>
          </p:nvPr>
        </p:nvSpPr>
        <p:spPr>
          <a:xfrm>
            <a:off x="468313" y="0"/>
            <a:ext cx="8229600" cy="1384300"/>
          </a:xfrm>
        </p:spPr>
        <p:txBody>
          <a:bodyPr/>
          <a:lstStyle/>
          <a:p>
            <a:pPr eaLnBrk="1" hangingPunct="1">
              <a:defRPr/>
            </a:pPr>
            <a:r>
              <a:rPr lang="it-IT" sz="4000" dirty="0" smtClean="0">
                <a:solidFill>
                  <a:srgbClr val="FFC000"/>
                </a:solidFill>
              </a:rPr>
              <a:t>Combinazione tra ingredienti  </a:t>
            </a:r>
            <a:br>
              <a:rPr lang="it-IT" sz="4000" dirty="0" smtClean="0">
                <a:solidFill>
                  <a:srgbClr val="FFC000"/>
                </a:solidFill>
              </a:rPr>
            </a:br>
            <a:r>
              <a:rPr lang="it-IT" sz="4000" dirty="0" smtClean="0">
                <a:solidFill>
                  <a:srgbClr val="FFC000"/>
                </a:solidFill>
              </a:rPr>
              <a:t>          minimi e massimi</a:t>
            </a:r>
          </a:p>
        </p:txBody>
      </p:sp>
      <p:sp>
        <p:nvSpPr>
          <p:cNvPr id="10243" name="Rectangle 3"/>
          <p:cNvSpPr>
            <a:spLocks noGrp="1" noChangeArrowheads="1"/>
          </p:cNvSpPr>
          <p:nvPr>
            <p:ph sz="quarter" idx="1"/>
          </p:nvPr>
        </p:nvSpPr>
        <p:spPr>
          <a:xfrm>
            <a:off x="1258888" y="1930400"/>
            <a:ext cx="2516187" cy="1985963"/>
          </a:xfrm>
        </p:spPr>
        <p:txBody>
          <a:bodyPr>
            <a:normAutofit fontScale="92500" lnSpcReduction="20000"/>
          </a:bodyPr>
          <a:lstStyle/>
          <a:p>
            <a:pPr eaLnBrk="1" hangingPunct="1">
              <a:buFontTx/>
              <a:buNone/>
              <a:defRPr/>
            </a:pPr>
            <a:r>
              <a:rPr lang="it-IT" sz="2400" smtClean="0"/>
              <a:t>     autoritario</a:t>
            </a:r>
            <a:r>
              <a:rPr lang="it-IT" sz="1800" smtClean="0"/>
              <a:t>                        (molte regole)</a:t>
            </a:r>
          </a:p>
          <a:p>
            <a:pPr eaLnBrk="1" hangingPunct="1">
              <a:buFontTx/>
              <a:buNone/>
              <a:defRPr/>
            </a:pPr>
            <a:r>
              <a:rPr lang="it-IT" sz="2400" smtClean="0"/>
              <a:t>            +</a:t>
            </a:r>
          </a:p>
          <a:p>
            <a:pPr eaLnBrk="1" hangingPunct="1">
              <a:buFontTx/>
              <a:buNone/>
              <a:defRPr/>
            </a:pPr>
            <a:r>
              <a:rPr lang="it-IT" sz="2400" smtClean="0"/>
              <a:t>       rifiuto</a:t>
            </a:r>
          </a:p>
          <a:p>
            <a:pPr eaLnBrk="1" hangingPunct="1">
              <a:buFontTx/>
              <a:buNone/>
              <a:defRPr/>
            </a:pPr>
            <a:r>
              <a:rPr lang="it-IT" sz="1800" smtClean="0"/>
              <a:t>    (niente affetto)</a:t>
            </a:r>
          </a:p>
          <a:p>
            <a:pPr eaLnBrk="1" hangingPunct="1">
              <a:buFontTx/>
              <a:buNone/>
              <a:defRPr/>
            </a:pPr>
            <a:r>
              <a:rPr lang="it-IT" sz="2400" smtClean="0"/>
              <a:t>           </a:t>
            </a:r>
            <a:r>
              <a:rPr lang="it-IT" sz="1800" smtClean="0"/>
              <a:t> </a:t>
            </a:r>
          </a:p>
        </p:txBody>
      </p:sp>
      <p:sp>
        <p:nvSpPr>
          <p:cNvPr id="10244" name="Rectangle 4"/>
          <p:cNvSpPr>
            <a:spLocks noGrp="1" noChangeArrowheads="1"/>
          </p:cNvSpPr>
          <p:nvPr>
            <p:ph sz="quarter" idx="2"/>
          </p:nvPr>
        </p:nvSpPr>
        <p:spPr>
          <a:xfrm>
            <a:off x="3779838" y="2127250"/>
            <a:ext cx="3671887" cy="1700213"/>
          </a:xfrm>
        </p:spPr>
        <p:txBody>
          <a:bodyPr>
            <a:normAutofit fontScale="92500" lnSpcReduction="10000"/>
          </a:bodyPr>
          <a:lstStyle/>
          <a:p>
            <a:pPr eaLnBrk="1" hangingPunct="1">
              <a:buFontTx/>
              <a:buNone/>
              <a:defRPr/>
            </a:pPr>
            <a:r>
              <a:rPr lang="it-IT" sz="2400" smtClean="0"/>
              <a:t>             autoritarismo</a:t>
            </a:r>
          </a:p>
          <a:p>
            <a:pPr eaLnBrk="1" hangingPunct="1">
              <a:buFontTx/>
              <a:buNone/>
              <a:defRPr/>
            </a:pPr>
            <a:r>
              <a:rPr lang="it-IT" sz="1800" smtClean="0"/>
              <a:t>                   (molte regole)</a:t>
            </a:r>
          </a:p>
          <a:p>
            <a:pPr eaLnBrk="1" hangingPunct="1">
              <a:buFontTx/>
              <a:buNone/>
              <a:defRPr/>
            </a:pPr>
            <a:r>
              <a:rPr lang="it-IT" sz="1800" smtClean="0"/>
              <a:t>                               +</a:t>
            </a:r>
            <a:endParaRPr lang="it-IT" sz="2400" smtClean="0"/>
          </a:p>
          <a:p>
            <a:pPr eaLnBrk="1" hangingPunct="1">
              <a:buFontTx/>
              <a:buNone/>
              <a:defRPr/>
            </a:pPr>
            <a:r>
              <a:rPr lang="it-IT" sz="2400" smtClean="0"/>
              <a:t>             accettazione</a:t>
            </a:r>
          </a:p>
          <a:p>
            <a:pPr eaLnBrk="1" hangingPunct="1">
              <a:buFontTx/>
              <a:buNone/>
              <a:defRPr/>
            </a:pPr>
            <a:r>
              <a:rPr lang="it-IT" sz="1800" smtClean="0"/>
              <a:t>                    (Molto affetto)</a:t>
            </a:r>
          </a:p>
        </p:txBody>
      </p:sp>
      <p:sp>
        <p:nvSpPr>
          <p:cNvPr id="10245" name="Rectangle 5"/>
          <p:cNvSpPr>
            <a:spLocks noGrp="1" noChangeArrowheads="1"/>
          </p:cNvSpPr>
          <p:nvPr>
            <p:ph sz="quarter" idx="3"/>
          </p:nvPr>
        </p:nvSpPr>
        <p:spPr>
          <a:xfrm>
            <a:off x="827088" y="3959225"/>
            <a:ext cx="3452812" cy="1984375"/>
          </a:xfrm>
        </p:spPr>
        <p:txBody>
          <a:bodyPr>
            <a:normAutofit lnSpcReduction="10000"/>
          </a:bodyPr>
          <a:lstStyle/>
          <a:p>
            <a:pPr eaLnBrk="1" hangingPunct="1">
              <a:buFontTx/>
              <a:buNone/>
              <a:defRPr/>
            </a:pPr>
            <a:r>
              <a:rPr lang="it-IT" sz="2400" smtClean="0"/>
              <a:t>             rifiuto</a:t>
            </a:r>
          </a:p>
          <a:p>
            <a:pPr eaLnBrk="1" hangingPunct="1">
              <a:buFontTx/>
              <a:buNone/>
              <a:defRPr/>
            </a:pPr>
            <a:r>
              <a:rPr lang="it-IT" sz="1800" smtClean="0"/>
              <a:t>          ( niente affetto)</a:t>
            </a:r>
          </a:p>
          <a:p>
            <a:pPr eaLnBrk="1" hangingPunct="1">
              <a:buFontTx/>
              <a:buNone/>
              <a:defRPr/>
            </a:pPr>
            <a:r>
              <a:rPr lang="it-IT" sz="2400" smtClean="0"/>
              <a:t>                +</a:t>
            </a:r>
          </a:p>
          <a:p>
            <a:pPr eaLnBrk="1" hangingPunct="1">
              <a:buFontTx/>
              <a:buNone/>
              <a:defRPr/>
            </a:pPr>
            <a:r>
              <a:rPr lang="it-IT" sz="2400" smtClean="0"/>
              <a:t>          lassismo</a:t>
            </a:r>
          </a:p>
          <a:p>
            <a:pPr eaLnBrk="1" hangingPunct="1">
              <a:buFontTx/>
              <a:buNone/>
              <a:defRPr/>
            </a:pPr>
            <a:r>
              <a:rPr lang="it-IT" sz="1800" smtClean="0"/>
              <a:t>           (poche regole)</a:t>
            </a:r>
          </a:p>
        </p:txBody>
      </p:sp>
      <p:sp>
        <p:nvSpPr>
          <p:cNvPr id="10246" name="Rectangle 6"/>
          <p:cNvSpPr>
            <a:spLocks noGrp="1" noChangeArrowheads="1"/>
          </p:cNvSpPr>
          <p:nvPr>
            <p:ph sz="quarter" idx="4"/>
          </p:nvPr>
        </p:nvSpPr>
        <p:spPr>
          <a:xfrm>
            <a:off x="4787900" y="3697288"/>
            <a:ext cx="3240088" cy="2222500"/>
          </a:xfrm>
        </p:spPr>
        <p:txBody>
          <a:bodyPr>
            <a:normAutofit fontScale="92500" lnSpcReduction="20000"/>
          </a:bodyPr>
          <a:lstStyle/>
          <a:p>
            <a:pPr eaLnBrk="1" hangingPunct="1">
              <a:buFontTx/>
              <a:buNone/>
              <a:defRPr/>
            </a:pPr>
            <a:r>
              <a:rPr lang="it-IT" sz="2400" smtClean="0"/>
              <a:t>                       accettazione</a:t>
            </a:r>
          </a:p>
          <a:p>
            <a:pPr eaLnBrk="1" hangingPunct="1">
              <a:buFontTx/>
              <a:buNone/>
              <a:defRPr/>
            </a:pPr>
            <a:r>
              <a:rPr lang="it-IT" sz="1800" smtClean="0"/>
              <a:t>        (Molto affetto)</a:t>
            </a:r>
          </a:p>
          <a:p>
            <a:pPr eaLnBrk="1" hangingPunct="1">
              <a:buFontTx/>
              <a:buNone/>
              <a:defRPr/>
            </a:pPr>
            <a:r>
              <a:rPr lang="it-IT" sz="2400" smtClean="0"/>
              <a:t>          +</a:t>
            </a:r>
          </a:p>
          <a:p>
            <a:pPr eaLnBrk="1" hangingPunct="1">
              <a:buFontTx/>
              <a:buNone/>
              <a:defRPr/>
            </a:pPr>
            <a:r>
              <a:rPr lang="it-IT" sz="2400" smtClean="0"/>
              <a:t>       lassismo</a:t>
            </a:r>
          </a:p>
          <a:p>
            <a:pPr eaLnBrk="1" hangingPunct="1">
              <a:buFontTx/>
              <a:buNone/>
              <a:defRPr/>
            </a:pPr>
            <a:r>
              <a:rPr lang="it-IT" sz="1800" smtClean="0"/>
              <a:t>        (poche regole)</a:t>
            </a:r>
          </a:p>
          <a:p>
            <a:pPr eaLnBrk="1" hangingPunct="1">
              <a:buFontTx/>
              <a:buNone/>
              <a:defRPr/>
            </a:pPr>
            <a:endParaRPr lang="it-IT" sz="2400" smtClean="0"/>
          </a:p>
          <a:p>
            <a:pPr eaLnBrk="1" hangingPunct="1">
              <a:buFontTx/>
              <a:buNone/>
              <a:defRPr/>
            </a:pPr>
            <a:r>
              <a:rPr lang="it-IT" sz="2400" smtClean="0"/>
              <a:t>                </a:t>
            </a:r>
          </a:p>
        </p:txBody>
      </p:sp>
      <p:sp>
        <p:nvSpPr>
          <p:cNvPr id="26631" name="Line 7"/>
          <p:cNvSpPr>
            <a:spLocks noChangeShapeType="1"/>
          </p:cNvSpPr>
          <p:nvPr/>
        </p:nvSpPr>
        <p:spPr bwMode="auto">
          <a:xfrm>
            <a:off x="4427538" y="3716338"/>
            <a:ext cx="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6632" name="Line 8"/>
          <p:cNvSpPr>
            <a:spLocks noChangeShapeType="1"/>
          </p:cNvSpPr>
          <p:nvPr/>
        </p:nvSpPr>
        <p:spPr bwMode="auto">
          <a:xfrm>
            <a:off x="4356100" y="3789363"/>
            <a:ext cx="295275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6633" name="Line 9"/>
          <p:cNvSpPr>
            <a:spLocks noChangeShapeType="1"/>
          </p:cNvSpPr>
          <p:nvPr/>
        </p:nvSpPr>
        <p:spPr bwMode="auto">
          <a:xfrm flipH="1">
            <a:off x="1403350" y="3789363"/>
            <a:ext cx="295275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6634" name="Line 10"/>
          <p:cNvSpPr>
            <a:spLocks noChangeShapeType="1"/>
          </p:cNvSpPr>
          <p:nvPr/>
        </p:nvSpPr>
        <p:spPr bwMode="auto">
          <a:xfrm flipV="1">
            <a:off x="4211638" y="1844675"/>
            <a:ext cx="0" cy="19446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6635" name="Line 11"/>
          <p:cNvSpPr>
            <a:spLocks noChangeShapeType="1"/>
          </p:cNvSpPr>
          <p:nvPr/>
        </p:nvSpPr>
        <p:spPr bwMode="auto">
          <a:xfrm>
            <a:off x="4211638" y="3789363"/>
            <a:ext cx="0" cy="194468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6636" name="Text Box 12"/>
          <p:cNvSpPr txBox="1">
            <a:spLocks noChangeArrowheads="1"/>
          </p:cNvSpPr>
          <p:nvPr/>
        </p:nvSpPr>
        <p:spPr bwMode="auto">
          <a:xfrm>
            <a:off x="2627313" y="1427163"/>
            <a:ext cx="3384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eaLnBrk="1" hangingPunct="1"/>
            <a:endParaRPr lang="it-IT" altLang="it-IT"/>
          </a:p>
        </p:txBody>
      </p:sp>
      <p:sp>
        <p:nvSpPr>
          <p:cNvPr id="10253" name="Text Box 13"/>
          <p:cNvSpPr txBox="1">
            <a:spLocks noChangeArrowheads="1"/>
          </p:cNvSpPr>
          <p:nvPr/>
        </p:nvSpPr>
        <p:spPr bwMode="auto">
          <a:xfrm>
            <a:off x="3132138" y="1427163"/>
            <a:ext cx="23034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eaLnBrk="1" hangingPunct="1"/>
            <a:r>
              <a:rPr lang="it-IT" altLang="it-IT"/>
              <a:t> AUTORITARISMO</a:t>
            </a:r>
          </a:p>
        </p:txBody>
      </p:sp>
      <p:sp>
        <p:nvSpPr>
          <p:cNvPr id="10254" name="Text Box 14"/>
          <p:cNvSpPr txBox="1">
            <a:spLocks noChangeArrowheads="1"/>
          </p:cNvSpPr>
          <p:nvPr/>
        </p:nvSpPr>
        <p:spPr bwMode="auto">
          <a:xfrm>
            <a:off x="1023938" y="2708275"/>
            <a:ext cx="325437" cy="201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eaLnBrk="1" hangingPunct="1"/>
            <a:r>
              <a:rPr lang="it-IT" altLang="it-IT"/>
              <a:t>R</a:t>
            </a:r>
          </a:p>
          <a:p>
            <a:pPr eaLnBrk="1" hangingPunct="1"/>
            <a:r>
              <a:rPr lang="it-IT" altLang="it-IT"/>
              <a:t>I</a:t>
            </a:r>
          </a:p>
          <a:p>
            <a:pPr eaLnBrk="1" hangingPunct="1"/>
            <a:r>
              <a:rPr lang="it-IT" altLang="it-IT"/>
              <a:t>F</a:t>
            </a:r>
          </a:p>
          <a:p>
            <a:pPr eaLnBrk="1" hangingPunct="1"/>
            <a:r>
              <a:rPr lang="it-IT" altLang="it-IT"/>
              <a:t>I</a:t>
            </a:r>
          </a:p>
          <a:p>
            <a:pPr eaLnBrk="1" hangingPunct="1"/>
            <a:r>
              <a:rPr lang="it-IT" altLang="it-IT"/>
              <a:t>U</a:t>
            </a:r>
          </a:p>
          <a:p>
            <a:pPr eaLnBrk="1" hangingPunct="1"/>
            <a:r>
              <a:rPr lang="it-IT" altLang="it-IT"/>
              <a:t>T</a:t>
            </a:r>
          </a:p>
          <a:p>
            <a:pPr eaLnBrk="1" hangingPunct="1"/>
            <a:r>
              <a:rPr lang="it-IT" altLang="it-IT"/>
              <a:t>O</a:t>
            </a:r>
          </a:p>
        </p:txBody>
      </p:sp>
      <p:sp>
        <p:nvSpPr>
          <p:cNvPr id="10255" name="Text Box 15"/>
          <p:cNvSpPr txBox="1">
            <a:spLocks noChangeArrowheads="1"/>
          </p:cNvSpPr>
          <p:nvPr/>
        </p:nvSpPr>
        <p:spPr bwMode="auto">
          <a:xfrm>
            <a:off x="3563938" y="5676900"/>
            <a:ext cx="17954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eaLnBrk="1" hangingPunct="1"/>
            <a:r>
              <a:rPr lang="it-IT" altLang="it-IT"/>
              <a:t>LASSISMO </a:t>
            </a:r>
          </a:p>
        </p:txBody>
      </p:sp>
      <p:sp>
        <p:nvSpPr>
          <p:cNvPr id="10256" name="Text Box 16"/>
          <p:cNvSpPr txBox="1">
            <a:spLocks noChangeArrowheads="1"/>
          </p:cNvSpPr>
          <p:nvPr/>
        </p:nvSpPr>
        <p:spPr bwMode="auto">
          <a:xfrm>
            <a:off x="7504113" y="1989138"/>
            <a:ext cx="346075" cy="366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eaLnBrk="1" hangingPunct="1"/>
            <a:r>
              <a:rPr lang="it-IT" altLang="it-IT"/>
              <a:t>A</a:t>
            </a:r>
          </a:p>
          <a:p>
            <a:pPr eaLnBrk="1" hangingPunct="1"/>
            <a:r>
              <a:rPr lang="it-IT" altLang="it-IT"/>
              <a:t>C</a:t>
            </a:r>
          </a:p>
          <a:p>
            <a:pPr eaLnBrk="1" hangingPunct="1"/>
            <a:r>
              <a:rPr lang="it-IT" altLang="it-IT"/>
              <a:t>C</a:t>
            </a:r>
          </a:p>
          <a:p>
            <a:pPr eaLnBrk="1" hangingPunct="1"/>
            <a:r>
              <a:rPr lang="it-IT" altLang="it-IT"/>
              <a:t>E</a:t>
            </a:r>
          </a:p>
          <a:p>
            <a:pPr eaLnBrk="1" hangingPunct="1"/>
            <a:r>
              <a:rPr lang="it-IT" altLang="it-IT"/>
              <a:t>T</a:t>
            </a:r>
          </a:p>
          <a:p>
            <a:pPr eaLnBrk="1" hangingPunct="1"/>
            <a:r>
              <a:rPr lang="it-IT" altLang="it-IT"/>
              <a:t>T</a:t>
            </a:r>
          </a:p>
          <a:p>
            <a:pPr eaLnBrk="1" hangingPunct="1"/>
            <a:r>
              <a:rPr lang="it-IT" altLang="it-IT"/>
              <a:t>A</a:t>
            </a:r>
          </a:p>
          <a:p>
            <a:pPr eaLnBrk="1" hangingPunct="1"/>
            <a:r>
              <a:rPr lang="it-IT" altLang="it-IT"/>
              <a:t>Z</a:t>
            </a:r>
          </a:p>
          <a:p>
            <a:pPr eaLnBrk="1" hangingPunct="1"/>
            <a:r>
              <a:rPr lang="it-IT" altLang="it-IT"/>
              <a:t>I</a:t>
            </a:r>
          </a:p>
          <a:p>
            <a:pPr eaLnBrk="1" hangingPunct="1"/>
            <a:r>
              <a:rPr lang="it-IT" altLang="it-IT"/>
              <a:t>O</a:t>
            </a:r>
          </a:p>
          <a:p>
            <a:pPr eaLnBrk="1" hangingPunct="1"/>
            <a:r>
              <a:rPr lang="it-IT" altLang="it-IT"/>
              <a:t>N</a:t>
            </a:r>
          </a:p>
          <a:p>
            <a:pPr eaLnBrk="1" hangingPunct="1"/>
            <a:r>
              <a:rPr lang="it-IT" altLang="it-IT"/>
              <a:t>E</a:t>
            </a:r>
          </a:p>
          <a:p>
            <a:pPr eaLnBrk="1" hangingPunct="1"/>
            <a:endParaRPr lang="it-IT" altLang="it-IT"/>
          </a:p>
        </p:txBody>
      </p:sp>
    </p:spTree>
    <p:extLst>
      <p:ext uri="{BB962C8B-B14F-4D97-AF65-F5344CB8AC3E}">
        <p14:creationId xmlns:p14="http://schemas.microsoft.com/office/powerpoint/2010/main" val="196920112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 calcmode="lin" valueType="num">
                                      <p:cBhvr additive="base">
                                        <p:cTn id="7" dur="500" fill="hold"/>
                                        <p:tgtEl>
                                          <p:spTgt spid="10242"/>
                                        </p:tgtEl>
                                        <p:attrNameLst>
                                          <p:attrName>ppt_x</p:attrName>
                                        </p:attrNameLst>
                                      </p:cBhvr>
                                      <p:tavLst>
                                        <p:tav tm="0">
                                          <p:val>
                                            <p:strVal val="#ppt_x"/>
                                          </p:val>
                                        </p:tav>
                                        <p:tav tm="100000">
                                          <p:val>
                                            <p:strVal val="#ppt_x"/>
                                          </p:val>
                                        </p:tav>
                                      </p:tavLst>
                                    </p:anim>
                                    <p:anim calcmode="lin" valueType="num">
                                      <p:cBhvr additive="base">
                                        <p:cTn id="8" dur="500" fill="hold"/>
                                        <p:tgtEl>
                                          <p:spTgt spid="1024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53"/>
                                        </p:tgtEl>
                                        <p:attrNameLst>
                                          <p:attrName>style.visibility</p:attrName>
                                        </p:attrNameLst>
                                      </p:cBhvr>
                                      <p:to>
                                        <p:strVal val="visible"/>
                                      </p:to>
                                    </p:set>
                                    <p:anim calcmode="lin" valueType="num">
                                      <p:cBhvr additive="base">
                                        <p:cTn id="13" dur="500" fill="hold"/>
                                        <p:tgtEl>
                                          <p:spTgt spid="10253"/>
                                        </p:tgtEl>
                                        <p:attrNameLst>
                                          <p:attrName>ppt_x</p:attrName>
                                        </p:attrNameLst>
                                      </p:cBhvr>
                                      <p:tavLst>
                                        <p:tav tm="0">
                                          <p:val>
                                            <p:strVal val="#ppt_x"/>
                                          </p:val>
                                        </p:tav>
                                        <p:tav tm="100000">
                                          <p:val>
                                            <p:strVal val="#ppt_x"/>
                                          </p:val>
                                        </p:tav>
                                      </p:tavLst>
                                    </p:anim>
                                    <p:anim calcmode="lin" valueType="num">
                                      <p:cBhvr additive="base">
                                        <p:cTn id="14" dur="500" fill="hold"/>
                                        <p:tgtEl>
                                          <p:spTgt spid="1025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255"/>
                                        </p:tgtEl>
                                        <p:attrNameLst>
                                          <p:attrName>style.visibility</p:attrName>
                                        </p:attrNameLst>
                                      </p:cBhvr>
                                      <p:to>
                                        <p:strVal val="visible"/>
                                      </p:to>
                                    </p:set>
                                    <p:anim calcmode="lin" valueType="num">
                                      <p:cBhvr additive="base">
                                        <p:cTn id="19" dur="500" fill="hold"/>
                                        <p:tgtEl>
                                          <p:spTgt spid="10255"/>
                                        </p:tgtEl>
                                        <p:attrNameLst>
                                          <p:attrName>ppt_x</p:attrName>
                                        </p:attrNameLst>
                                      </p:cBhvr>
                                      <p:tavLst>
                                        <p:tav tm="0">
                                          <p:val>
                                            <p:strVal val="#ppt_x"/>
                                          </p:val>
                                        </p:tav>
                                        <p:tav tm="100000">
                                          <p:val>
                                            <p:strVal val="#ppt_x"/>
                                          </p:val>
                                        </p:tav>
                                      </p:tavLst>
                                    </p:anim>
                                    <p:anim calcmode="lin" valueType="num">
                                      <p:cBhvr additive="base">
                                        <p:cTn id="20" dur="500" fill="hold"/>
                                        <p:tgtEl>
                                          <p:spTgt spid="1025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254"/>
                                        </p:tgtEl>
                                        <p:attrNameLst>
                                          <p:attrName>style.visibility</p:attrName>
                                        </p:attrNameLst>
                                      </p:cBhvr>
                                      <p:to>
                                        <p:strVal val="visible"/>
                                      </p:to>
                                    </p:set>
                                    <p:anim calcmode="lin" valueType="num">
                                      <p:cBhvr additive="base">
                                        <p:cTn id="25" dur="500" fill="hold"/>
                                        <p:tgtEl>
                                          <p:spTgt spid="10254"/>
                                        </p:tgtEl>
                                        <p:attrNameLst>
                                          <p:attrName>ppt_x</p:attrName>
                                        </p:attrNameLst>
                                      </p:cBhvr>
                                      <p:tavLst>
                                        <p:tav tm="0">
                                          <p:val>
                                            <p:strVal val="#ppt_x"/>
                                          </p:val>
                                        </p:tav>
                                        <p:tav tm="100000">
                                          <p:val>
                                            <p:strVal val="#ppt_x"/>
                                          </p:val>
                                        </p:tav>
                                      </p:tavLst>
                                    </p:anim>
                                    <p:anim calcmode="lin" valueType="num">
                                      <p:cBhvr additive="base">
                                        <p:cTn id="26" dur="500" fill="hold"/>
                                        <p:tgtEl>
                                          <p:spTgt spid="10254"/>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256"/>
                                        </p:tgtEl>
                                        <p:attrNameLst>
                                          <p:attrName>style.visibility</p:attrName>
                                        </p:attrNameLst>
                                      </p:cBhvr>
                                      <p:to>
                                        <p:strVal val="visible"/>
                                      </p:to>
                                    </p:set>
                                    <p:anim calcmode="lin" valueType="num">
                                      <p:cBhvr additive="base">
                                        <p:cTn id="31" dur="500" fill="hold"/>
                                        <p:tgtEl>
                                          <p:spTgt spid="10256"/>
                                        </p:tgtEl>
                                        <p:attrNameLst>
                                          <p:attrName>ppt_x</p:attrName>
                                        </p:attrNameLst>
                                      </p:cBhvr>
                                      <p:tavLst>
                                        <p:tav tm="0">
                                          <p:val>
                                            <p:strVal val="#ppt_x"/>
                                          </p:val>
                                        </p:tav>
                                        <p:tav tm="100000">
                                          <p:val>
                                            <p:strVal val="#ppt_x"/>
                                          </p:val>
                                        </p:tav>
                                      </p:tavLst>
                                    </p:anim>
                                    <p:anim calcmode="lin" valueType="num">
                                      <p:cBhvr additive="base">
                                        <p:cTn id="32" dur="500" fill="hold"/>
                                        <p:tgtEl>
                                          <p:spTgt spid="10256"/>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243"/>
                                        </p:tgtEl>
                                        <p:attrNameLst>
                                          <p:attrName>style.visibility</p:attrName>
                                        </p:attrNameLst>
                                      </p:cBhvr>
                                      <p:to>
                                        <p:strVal val="visible"/>
                                      </p:to>
                                    </p:set>
                                    <p:anim calcmode="lin" valueType="num">
                                      <p:cBhvr additive="base">
                                        <p:cTn id="37" dur="500" fill="hold"/>
                                        <p:tgtEl>
                                          <p:spTgt spid="10243"/>
                                        </p:tgtEl>
                                        <p:attrNameLst>
                                          <p:attrName>ppt_x</p:attrName>
                                        </p:attrNameLst>
                                      </p:cBhvr>
                                      <p:tavLst>
                                        <p:tav tm="0">
                                          <p:val>
                                            <p:strVal val="#ppt_x"/>
                                          </p:val>
                                        </p:tav>
                                        <p:tav tm="100000">
                                          <p:val>
                                            <p:strVal val="#ppt_x"/>
                                          </p:val>
                                        </p:tav>
                                      </p:tavLst>
                                    </p:anim>
                                    <p:anim calcmode="lin" valueType="num">
                                      <p:cBhvr additive="base">
                                        <p:cTn id="38" dur="500" fill="hold"/>
                                        <p:tgtEl>
                                          <p:spTgt spid="10243"/>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245"/>
                                        </p:tgtEl>
                                        <p:attrNameLst>
                                          <p:attrName>style.visibility</p:attrName>
                                        </p:attrNameLst>
                                      </p:cBhvr>
                                      <p:to>
                                        <p:strVal val="visible"/>
                                      </p:to>
                                    </p:set>
                                    <p:anim calcmode="lin" valueType="num">
                                      <p:cBhvr additive="base">
                                        <p:cTn id="43" dur="500" fill="hold"/>
                                        <p:tgtEl>
                                          <p:spTgt spid="10245"/>
                                        </p:tgtEl>
                                        <p:attrNameLst>
                                          <p:attrName>ppt_x</p:attrName>
                                        </p:attrNameLst>
                                      </p:cBhvr>
                                      <p:tavLst>
                                        <p:tav tm="0">
                                          <p:val>
                                            <p:strVal val="#ppt_x"/>
                                          </p:val>
                                        </p:tav>
                                        <p:tav tm="100000">
                                          <p:val>
                                            <p:strVal val="#ppt_x"/>
                                          </p:val>
                                        </p:tav>
                                      </p:tavLst>
                                    </p:anim>
                                    <p:anim calcmode="lin" valueType="num">
                                      <p:cBhvr additive="base">
                                        <p:cTn id="44" dur="500" fill="hold"/>
                                        <p:tgtEl>
                                          <p:spTgt spid="10245"/>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246"/>
                                        </p:tgtEl>
                                        <p:attrNameLst>
                                          <p:attrName>style.visibility</p:attrName>
                                        </p:attrNameLst>
                                      </p:cBhvr>
                                      <p:to>
                                        <p:strVal val="visible"/>
                                      </p:to>
                                    </p:set>
                                    <p:anim calcmode="lin" valueType="num">
                                      <p:cBhvr additive="base">
                                        <p:cTn id="49" dur="500" fill="hold"/>
                                        <p:tgtEl>
                                          <p:spTgt spid="10246"/>
                                        </p:tgtEl>
                                        <p:attrNameLst>
                                          <p:attrName>ppt_x</p:attrName>
                                        </p:attrNameLst>
                                      </p:cBhvr>
                                      <p:tavLst>
                                        <p:tav tm="0">
                                          <p:val>
                                            <p:strVal val="#ppt_x"/>
                                          </p:val>
                                        </p:tav>
                                        <p:tav tm="100000">
                                          <p:val>
                                            <p:strVal val="#ppt_x"/>
                                          </p:val>
                                        </p:tav>
                                      </p:tavLst>
                                    </p:anim>
                                    <p:anim calcmode="lin" valueType="num">
                                      <p:cBhvr additive="base">
                                        <p:cTn id="50" dur="500" fill="hold"/>
                                        <p:tgtEl>
                                          <p:spTgt spid="10246"/>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244"/>
                                        </p:tgtEl>
                                        <p:attrNameLst>
                                          <p:attrName>style.visibility</p:attrName>
                                        </p:attrNameLst>
                                      </p:cBhvr>
                                      <p:to>
                                        <p:strVal val="visible"/>
                                      </p:to>
                                    </p:set>
                                    <p:anim calcmode="lin" valueType="num">
                                      <p:cBhvr additive="base">
                                        <p:cTn id="55" dur="500" fill="hold"/>
                                        <p:tgtEl>
                                          <p:spTgt spid="10244"/>
                                        </p:tgtEl>
                                        <p:attrNameLst>
                                          <p:attrName>ppt_x</p:attrName>
                                        </p:attrNameLst>
                                      </p:cBhvr>
                                      <p:tavLst>
                                        <p:tav tm="0">
                                          <p:val>
                                            <p:strVal val="#ppt_x"/>
                                          </p:val>
                                        </p:tav>
                                        <p:tav tm="100000">
                                          <p:val>
                                            <p:strVal val="#ppt_x"/>
                                          </p:val>
                                        </p:tav>
                                      </p:tavLst>
                                    </p:anim>
                                    <p:anim calcmode="lin" valueType="num">
                                      <p:cBhvr additive="base">
                                        <p:cTn id="56" dur="500" fill="hold"/>
                                        <p:tgtEl>
                                          <p:spTgt spid="102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p:bldP spid="10244" grpId="0"/>
      <p:bldP spid="10245" grpId="0"/>
      <p:bldP spid="10246" grpId="0"/>
      <p:bldP spid="10253" grpId="0"/>
      <p:bldP spid="10254" grpId="0"/>
      <p:bldP spid="10255" grpId="0"/>
      <p:bldP spid="1025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Oval 2"/>
          <p:cNvSpPr>
            <a:spLocks noChangeArrowheads="1"/>
          </p:cNvSpPr>
          <p:nvPr/>
        </p:nvSpPr>
        <p:spPr bwMode="auto">
          <a:xfrm>
            <a:off x="6156325" y="2565400"/>
            <a:ext cx="1944688" cy="2447925"/>
          </a:xfrm>
          <a:prstGeom prst="ellipse">
            <a:avLst/>
          </a:prstGeom>
          <a:solidFill>
            <a:schemeClr val="accent1"/>
          </a:solidFill>
          <a:ln w="9525">
            <a:solidFill>
              <a:schemeClr val="tx1"/>
            </a:solidFill>
            <a:round/>
            <a:headEnd/>
            <a:tailEnd/>
          </a:ln>
        </p:spPr>
        <p:txBody>
          <a:bodyPr wrap="none" anchor="ct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algn="ctr" eaLnBrk="1" hangingPunct="1"/>
            <a:endParaRPr lang="it-IT" altLang="it-IT"/>
          </a:p>
        </p:txBody>
      </p:sp>
      <p:sp>
        <p:nvSpPr>
          <p:cNvPr id="11267" name="Rectangle 3"/>
          <p:cNvSpPr>
            <a:spLocks noGrp="1" noChangeArrowheads="1"/>
          </p:cNvSpPr>
          <p:nvPr>
            <p:ph type="title" sz="quarter"/>
          </p:nvPr>
        </p:nvSpPr>
        <p:spPr/>
        <p:txBody>
          <a:bodyPr/>
          <a:lstStyle/>
          <a:p>
            <a:pPr eaLnBrk="1" hangingPunct="1">
              <a:defRPr/>
            </a:pPr>
            <a:r>
              <a:rPr lang="it-IT" sz="2000" smtClean="0"/>
              <a:t>                                      AUTORITARISMO</a:t>
            </a:r>
          </a:p>
        </p:txBody>
      </p:sp>
      <p:sp>
        <p:nvSpPr>
          <p:cNvPr id="11268" name="Rectangle 4"/>
          <p:cNvSpPr>
            <a:spLocks noGrp="1" noChangeArrowheads="1"/>
          </p:cNvSpPr>
          <p:nvPr>
            <p:ph sz="quarter" idx="1"/>
          </p:nvPr>
        </p:nvSpPr>
        <p:spPr>
          <a:xfrm>
            <a:off x="468313" y="1052513"/>
            <a:ext cx="4041775" cy="1982787"/>
          </a:xfrm>
        </p:spPr>
        <p:txBody>
          <a:bodyPr/>
          <a:lstStyle/>
          <a:p>
            <a:pPr eaLnBrk="1" hangingPunct="1">
              <a:defRPr/>
            </a:pPr>
            <a:r>
              <a:rPr lang="it-IT" sz="2000" smtClean="0"/>
              <a:t>Genitore violento fisicamente e/o psicologicamente </a:t>
            </a:r>
          </a:p>
          <a:p>
            <a:pPr eaLnBrk="1" hangingPunct="1">
              <a:defRPr/>
            </a:pPr>
            <a:r>
              <a:rPr lang="it-IT" sz="2000" smtClean="0"/>
              <a:t>Rimarranno tracce emotive profonde e cercherà di fuggire dalla situazione fisicamente o psicologicamente</a:t>
            </a:r>
          </a:p>
        </p:txBody>
      </p:sp>
      <p:sp>
        <p:nvSpPr>
          <p:cNvPr id="11269" name="Rectangle 5"/>
          <p:cNvSpPr>
            <a:spLocks noGrp="1" noChangeArrowheads="1"/>
          </p:cNvSpPr>
          <p:nvPr>
            <p:ph sz="quarter" idx="2"/>
          </p:nvPr>
        </p:nvSpPr>
        <p:spPr>
          <a:xfrm>
            <a:off x="4716463" y="1052513"/>
            <a:ext cx="4038600" cy="2492375"/>
          </a:xfrm>
        </p:spPr>
        <p:txBody>
          <a:bodyPr/>
          <a:lstStyle/>
          <a:p>
            <a:pPr eaLnBrk="1" hangingPunct="1">
              <a:defRPr/>
            </a:pPr>
            <a:r>
              <a:rPr lang="it-IT" sz="2000" smtClean="0"/>
              <a:t>Genitore iperprotettivo il suo amore diventa castrante</a:t>
            </a:r>
          </a:p>
          <a:p>
            <a:pPr eaLnBrk="1" hangingPunct="1">
              <a:buFontTx/>
              <a:buNone/>
              <a:defRPr/>
            </a:pPr>
            <a:endParaRPr lang="it-IT" sz="2000" smtClean="0"/>
          </a:p>
          <a:p>
            <a:pPr eaLnBrk="1" hangingPunct="1">
              <a:defRPr/>
            </a:pPr>
            <a:r>
              <a:rPr lang="it-IT" sz="2000" smtClean="0"/>
              <a:t>Genitore autorevole che sa proporre regole e valori</a:t>
            </a:r>
          </a:p>
        </p:txBody>
      </p:sp>
      <p:sp>
        <p:nvSpPr>
          <p:cNvPr id="11270" name="Rectangle 6"/>
          <p:cNvSpPr>
            <a:spLocks noGrp="1" noChangeArrowheads="1"/>
          </p:cNvSpPr>
          <p:nvPr>
            <p:ph sz="quarter" idx="3"/>
          </p:nvPr>
        </p:nvSpPr>
        <p:spPr>
          <a:xfrm>
            <a:off x="466725" y="4021138"/>
            <a:ext cx="4041775" cy="1993900"/>
          </a:xfrm>
        </p:spPr>
        <p:txBody>
          <a:bodyPr>
            <a:normAutofit lnSpcReduction="10000"/>
          </a:bodyPr>
          <a:lstStyle/>
          <a:p>
            <a:pPr eaLnBrk="1" hangingPunct="1">
              <a:defRPr/>
            </a:pPr>
            <a:r>
              <a:rPr lang="it-IT" sz="1800" smtClean="0"/>
              <a:t>Genitore che non ha tempo e/o voglia di dedicarsi al figlio e gli da come compensazione molte cose</a:t>
            </a:r>
          </a:p>
          <a:p>
            <a:pPr eaLnBrk="1" hangingPunct="1">
              <a:defRPr/>
            </a:pPr>
            <a:r>
              <a:rPr lang="it-IT" sz="1800" smtClean="0"/>
              <a:t>Il figlio si sente triste per questo e diventa dipendente e vorace di cose perché non possono riempire il suo bisogno di affetto e di regole</a:t>
            </a:r>
          </a:p>
        </p:txBody>
      </p:sp>
      <p:sp>
        <p:nvSpPr>
          <p:cNvPr id="11271" name="Rectangle 7"/>
          <p:cNvSpPr>
            <a:spLocks noGrp="1" noChangeArrowheads="1"/>
          </p:cNvSpPr>
          <p:nvPr>
            <p:ph sz="quarter" idx="4"/>
          </p:nvPr>
        </p:nvSpPr>
        <p:spPr>
          <a:xfrm>
            <a:off x="4648200" y="4025900"/>
            <a:ext cx="4038600" cy="1993900"/>
          </a:xfrm>
        </p:spPr>
        <p:txBody>
          <a:bodyPr>
            <a:normAutofit lnSpcReduction="10000"/>
          </a:bodyPr>
          <a:lstStyle/>
          <a:p>
            <a:pPr eaLnBrk="1" hangingPunct="1">
              <a:defRPr/>
            </a:pPr>
            <a:r>
              <a:rPr lang="it-IT" sz="2000" smtClean="0"/>
              <a:t>Genitore che sa ascoltare e riconoscere sentimenti e bisogni del figlio</a:t>
            </a:r>
          </a:p>
          <a:p>
            <a:pPr eaLnBrk="1" hangingPunct="1">
              <a:defRPr/>
            </a:pPr>
            <a:r>
              <a:rPr lang="it-IT" sz="2000" smtClean="0"/>
              <a:t>Il bambino è il principino, centro della famiglia, su cui ruota tutto. </a:t>
            </a:r>
          </a:p>
          <a:p>
            <a:pPr eaLnBrk="1" hangingPunct="1">
              <a:buFontTx/>
              <a:buNone/>
              <a:defRPr/>
            </a:pPr>
            <a:r>
              <a:rPr lang="it-IT" sz="2000" smtClean="0"/>
              <a:t>    E’ un bambino viziato</a:t>
            </a:r>
          </a:p>
        </p:txBody>
      </p:sp>
      <p:sp>
        <p:nvSpPr>
          <p:cNvPr id="27656" name="Line 8"/>
          <p:cNvSpPr>
            <a:spLocks noChangeShapeType="1"/>
          </p:cNvSpPr>
          <p:nvPr/>
        </p:nvSpPr>
        <p:spPr bwMode="auto">
          <a:xfrm>
            <a:off x="4500563" y="1268413"/>
            <a:ext cx="0" cy="51847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7657" name="Line 9"/>
          <p:cNvSpPr>
            <a:spLocks noChangeShapeType="1"/>
          </p:cNvSpPr>
          <p:nvPr/>
        </p:nvSpPr>
        <p:spPr bwMode="auto">
          <a:xfrm flipH="1">
            <a:off x="755650" y="3716338"/>
            <a:ext cx="374491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7658" name="Line 10"/>
          <p:cNvSpPr>
            <a:spLocks noChangeShapeType="1"/>
          </p:cNvSpPr>
          <p:nvPr/>
        </p:nvSpPr>
        <p:spPr bwMode="auto">
          <a:xfrm>
            <a:off x="4500563" y="3716338"/>
            <a:ext cx="388778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1275" name="Text Box 11"/>
          <p:cNvSpPr txBox="1">
            <a:spLocks noChangeArrowheads="1"/>
          </p:cNvSpPr>
          <p:nvPr/>
        </p:nvSpPr>
        <p:spPr bwMode="auto">
          <a:xfrm>
            <a:off x="179388" y="2276475"/>
            <a:ext cx="360362" cy="284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eaLnBrk="1" hangingPunct="1">
              <a:spcBef>
                <a:spcPct val="50000"/>
              </a:spcBef>
            </a:pPr>
            <a:r>
              <a:rPr lang="it-IT" altLang="it-IT"/>
              <a:t>R</a:t>
            </a:r>
          </a:p>
          <a:p>
            <a:pPr eaLnBrk="1" hangingPunct="1">
              <a:spcBef>
                <a:spcPct val="50000"/>
              </a:spcBef>
            </a:pPr>
            <a:r>
              <a:rPr lang="it-IT" altLang="it-IT"/>
              <a:t>I</a:t>
            </a:r>
          </a:p>
          <a:p>
            <a:pPr eaLnBrk="1" hangingPunct="1">
              <a:spcBef>
                <a:spcPct val="50000"/>
              </a:spcBef>
            </a:pPr>
            <a:r>
              <a:rPr lang="it-IT" altLang="it-IT"/>
              <a:t>F</a:t>
            </a:r>
          </a:p>
          <a:p>
            <a:pPr eaLnBrk="1" hangingPunct="1">
              <a:spcBef>
                <a:spcPct val="50000"/>
              </a:spcBef>
            </a:pPr>
            <a:r>
              <a:rPr lang="it-IT" altLang="it-IT"/>
              <a:t>I</a:t>
            </a:r>
          </a:p>
          <a:p>
            <a:pPr eaLnBrk="1" hangingPunct="1">
              <a:spcBef>
                <a:spcPct val="50000"/>
              </a:spcBef>
            </a:pPr>
            <a:r>
              <a:rPr lang="it-IT" altLang="it-IT"/>
              <a:t>U</a:t>
            </a:r>
          </a:p>
          <a:p>
            <a:pPr eaLnBrk="1" hangingPunct="1">
              <a:spcBef>
                <a:spcPct val="50000"/>
              </a:spcBef>
            </a:pPr>
            <a:r>
              <a:rPr lang="it-IT" altLang="it-IT"/>
              <a:t>T</a:t>
            </a:r>
          </a:p>
          <a:p>
            <a:pPr eaLnBrk="1" hangingPunct="1">
              <a:spcBef>
                <a:spcPct val="50000"/>
              </a:spcBef>
            </a:pPr>
            <a:r>
              <a:rPr lang="it-IT" altLang="it-IT"/>
              <a:t>O</a:t>
            </a:r>
          </a:p>
        </p:txBody>
      </p:sp>
      <p:sp>
        <p:nvSpPr>
          <p:cNvPr id="11276" name="Text Box 12"/>
          <p:cNvSpPr txBox="1">
            <a:spLocks noChangeArrowheads="1"/>
          </p:cNvSpPr>
          <p:nvPr/>
        </p:nvSpPr>
        <p:spPr bwMode="auto">
          <a:xfrm>
            <a:off x="3059113" y="6400800"/>
            <a:ext cx="288131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eaLnBrk="1" hangingPunct="1"/>
            <a:r>
              <a:rPr lang="it-IT" altLang="it-IT"/>
              <a:t>         L A S S I S M O</a:t>
            </a:r>
          </a:p>
        </p:txBody>
      </p:sp>
      <p:sp>
        <p:nvSpPr>
          <p:cNvPr id="11277" name="Text Box 13"/>
          <p:cNvSpPr txBox="1">
            <a:spLocks noChangeArrowheads="1"/>
          </p:cNvSpPr>
          <p:nvPr/>
        </p:nvSpPr>
        <p:spPr bwMode="auto">
          <a:xfrm>
            <a:off x="8743950" y="2060575"/>
            <a:ext cx="400050" cy="338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eaLnBrk="1" hangingPunct="1"/>
            <a:r>
              <a:rPr lang="it-IT" altLang="it-IT"/>
              <a:t>A </a:t>
            </a:r>
          </a:p>
          <a:p>
            <a:pPr eaLnBrk="1" hangingPunct="1"/>
            <a:r>
              <a:rPr lang="it-IT" altLang="it-IT"/>
              <a:t>C</a:t>
            </a:r>
          </a:p>
          <a:p>
            <a:pPr eaLnBrk="1" hangingPunct="1"/>
            <a:r>
              <a:rPr lang="it-IT" altLang="it-IT"/>
              <a:t>C</a:t>
            </a:r>
          </a:p>
          <a:p>
            <a:pPr eaLnBrk="1" hangingPunct="1"/>
            <a:r>
              <a:rPr lang="it-IT" altLang="it-IT"/>
              <a:t>E</a:t>
            </a:r>
          </a:p>
          <a:p>
            <a:pPr eaLnBrk="1" hangingPunct="1"/>
            <a:r>
              <a:rPr lang="it-IT" altLang="it-IT"/>
              <a:t>T</a:t>
            </a:r>
          </a:p>
          <a:p>
            <a:pPr eaLnBrk="1" hangingPunct="1"/>
            <a:r>
              <a:rPr lang="it-IT" altLang="it-IT"/>
              <a:t>T</a:t>
            </a:r>
          </a:p>
          <a:p>
            <a:pPr eaLnBrk="1" hangingPunct="1"/>
            <a:r>
              <a:rPr lang="it-IT" altLang="it-IT"/>
              <a:t>A</a:t>
            </a:r>
          </a:p>
          <a:p>
            <a:pPr eaLnBrk="1" hangingPunct="1"/>
            <a:r>
              <a:rPr lang="it-IT" altLang="it-IT"/>
              <a:t>Z</a:t>
            </a:r>
          </a:p>
          <a:p>
            <a:pPr eaLnBrk="1" hangingPunct="1"/>
            <a:r>
              <a:rPr lang="it-IT" altLang="it-IT"/>
              <a:t>I</a:t>
            </a:r>
          </a:p>
          <a:p>
            <a:pPr eaLnBrk="1" hangingPunct="1"/>
            <a:r>
              <a:rPr lang="it-IT" altLang="it-IT"/>
              <a:t>O</a:t>
            </a:r>
          </a:p>
          <a:p>
            <a:pPr eaLnBrk="1" hangingPunct="1"/>
            <a:r>
              <a:rPr lang="it-IT" altLang="it-IT"/>
              <a:t>N</a:t>
            </a:r>
          </a:p>
          <a:p>
            <a:pPr eaLnBrk="1" hangingPunct="1"/>
            <a:r>
              <a:rPr lang="it-IT" altLang="it-IT"/>
              <a:t>E</a:t>
            </a:r>
          </a:p>
        </p:txBody>
      </p:sp>
      <p:sp>
        <p:nvSpPr>
          <p:cNvPr id="27662" name="Line 14"/>
          <p:cNvSpPr>
            <a:spLocks noChangeShapeType="1"/>
          </p:cNvSpPr>
          <p:nvPr/>
        </p:nvSpPr>
        <p:spPr bwMode="auto">
          <a:xfrm flipV="1">
            <a:off x="4500563" y="1196975"/>
            <a:ext cx="0" cy="1444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Tree>
    <p:extLst>
      <p:ext uri="{BB962C8B-B14F-4D97-AF65-F5344CB8AC3E}">
        <p14:creationId xmlns:p14="http://schemas.microsoft.com/office/powerpoint/2010/main" val="23002399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7"/>
                                        </p:tgtEl>
                                        <p:attrNameLst>
                                          <p:attrName>style.visibility</p:attrName>
                                        </p:attrNameLst>
                                      </p:cBhvr>
                                      <p:to>
                                        <p:strVal val="visible"/>
                                      </p:to>
                                    </p:set>
                                    <p:anim calcmode="lin" valueType="num">
                                      <p:cBhvr additive="base">
                                        <p:cTn id="7" dur="500" fill="hold"/>
                                        <p:tgtEl>
                                          <p:spTgt spid="11267"/>
                                        </p:tgtEl>
                                        <p:attrNameLst>
                                          <p:attrName>ppt_x</p:attrName>
                                        </p:attrNameLst>
                                      </p:cBhvr>
                                      <p:tavLst>
                                        <p:tav tm="0">
                                          <p:val>
                                            <p:strVal val="#ppt_x"/>
                                          </p:val>
                                        </p:tav>
                                        <p:tav tm="100000">
                                          <p:val>
                                            <p:strVal val="#ppt_x"/>
                                          </p:val>
                                        </p:tav>
                                      </p:tavLst>
                                    </p:anim>
                                    <p:anim calcmode="lin" valueType="num">
                                      <p:cBhvr additive="base">
                                        <p:cTn id="8" dur="500" fill="hold"/>
                                        <p:tgtEl>
                                          <p:spTgt spid="1126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76"/>
                                        </p:tgtEl>
                                        <p:attrNameLst>
                                          <p:attrName>style.visibility</p:attrName>
                                        </p:attrNameLst>
                                      </p:cBhvr>
                                      <p:to>
                                        <p:strVal val="visible"/>
                                      </p:to>
                                    </p:set>
                                    <p:anim calcmode="lin" valueType="num">
                                      <p:cBhvr additive="base">
                                        <p:cTn id="13" dur="500" fill="hold"/>
                                        <p:tgtEl>
                                          <p:spTgt spid="11276"/>
                                        </p:tgtEl>
                                        <p:attrNameLst>
                                          <p:attrName>ppt_x</p:attrName>
                                        </p:attrNameLst>
                                      </p:cBhvr>
                                      <p:tavLst>
                                        <p:tav tm="0">
                                          <p:val>
                                            <p:strVal val="#ppt_x"/>
                                          </p:val>
                                        </p:tav>
                                        <p:tav tm="100000">
                                          <p:val>
                                            <p:strVal val="#ppt_x"/>
                                          </p:val>
                                        </p:tav>
                                      </p:tavLst>
                                    </p:anim>
                                    <p:anim calcmode="lin" valueType="num">
                                      <p:cBhvr additive="base">
                                        <p:cTn id="14" dur="500" fill="hold"/>
                                        <p:tgtEl>
                                          <p:spTgt spid="11276"/>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275"/>
                                        </p:tgtEl>
                                        <p:attrNameLst>
                                          <p:attrName>style.visibility</p:attrName>
                                        </p:attrNameLst>
                                      </p:cBhvr>
                                      <p:to>
                                        <p:strVal val="visible"/>
                                      </p:to>
                                    </p:set>
                                    <p:anim calcmode="lin" valueType="num">
                                      <p:cBhvr additive="base">
                                        <p:cTn id="19" dur="500" fill="hold"/>
                                        <p:tgtEl>
                                          <p:spTgt spid="11275"/>
                                        </p:tgtEl>
                                        <p:attrNameLst>
                                          <p:attrName>ppt_x</p:attrName>
                                        </p:attrNameLst>
                                      </p:cBhvr>
                                      <p:tavLst>
                                        <p:tav tm="0">
                                          <p:val>
                                            <p:strVal val="#ppt_x"/>
                                          </p:val>
                                        </p:tav>
                                        <p:tav tm="100000">
                                          <p:val>
                                            <p:strVal val="#ppt_x"/>
                                          </p:val>
                                        </p:tav>
                                      </p:tavLst>
                                    </p:anim>
                                    <p:anim calcmode="lin" valueType="num">
                                      <p:cBhvr additive="base">
                                        <p:cTn id="20" dur="500" fill="hold"/>
                                        <p:tgtEl>
                                          <p:spTgt spid="1127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277"/>
                                        </p:tgtEl>
                                        <p:attrNameLst>
                                          <p:attrName>style.visibility</p:attrName>
                                        </p:attrNameLst>
                                      </p:cBhvr>
                                      <p:to>
                                        <p:strVal val="visible"/>
                                      </p:to>
                                    </p:set>
                                    <p:anim calcmode="lin" valueType="num">
                                      <p:cBhvr additive="base">
                                        <p:cTn id="25" dur="500" fill="hold"/>
                                        <p:tgtEl>
                                          <p:spTgt spid="11277"/>
                                        </p:tgtEl>
                                        <p:attrNameLst>
                                          <p:attrName>ppt_x</p:attrName>
                                        </p:attrNameLst>
                                      </p:cBhvr>
                                      <p:tavLst>
                                        <p:tav tm="0">
                                          <p:val>
                                            <p:strVal val="#ppt_x"/>
                                          </p:val>
                                        </p:tav>
                                        <p:tav tm="100000">
                                          <p:val>
                                            <p:strVal val="#ppt_x"/>
                                          </p:val>
                                        </p:tav>
                                      </p:tavLst>
                                    </p:anim>
                                    <p:anim calcmode="lin" valueType="num">
                                      <p:cBhvr additive="base">
                                        <p:cTn id="26" dur="500" fill="hold"/>
                                        <p:tgtEl>
                                          <p:spTgt spid="11277"/>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1268">
                                            <p:txEl>
                                              <p:pRg st="0" end="0"/>
                                            </p:txEl>
                                          </p:spTgt>
                                        </p:tgtEl>
                                        <p:attrNameLst>
                                          <p:attrName>style.visibility</p:attrName>
                                        </p:attrNameLst>
                                      </p:cBhvr>
                                      <p:to>
                                        <p:strVal val="visible"/>
                                      </p:to>
                                    </p:set>
                                    <p:anim calcmode="lin" valueType="num">
                                      <p:cBhvr additive="base">
                                        <p:cTn id="31" dur="500" fill="hold"/>
                                        <p:tgtEl>
                                          <p:spTgt spid="11268">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26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1268">
                                            <p:txEl>
                                              <p:pRg st="1" end="1"/>
                                            </p:txEl>
                                          </p:spTgt>
                                        </p:tgtEl>
                                        <p:attrNameLst>
                                          <p:attrName>style.visibility</p:attrName>
                                        </p:attrNameLst>
                                      </p:cBhvr>
                                      <p:to>
                                        <p:strVal val="visible"/>
                                      </p:to>
                                    </p:set>
                                    <p:anim calcmode="lin" valueType="num">
                                      <p:cBhvr additive="base">
                                        <p:cTn id="37" dur="500" fill="hold"/>
                                        <p:tgtEl>
                                          <p:spTgt spid="11268">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26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11270">
                                            <p:txEl>
                                              <p:pRg st="0" end="0"/>
                                            </p:txEl>
                                          </p:spTgt>
                                        </p:tgtEl>
                                        <p:attrNameLst>
                                          <p:attrName>style.visibility</p:attrName>
                                        </p:attrNameLst>
                                      </p:cBhvr>
                                      <p:to>
                                        <p:strVal val="visible"/>
                                      </p:to>
                                    </p:set>
                                    <p:anim calcmode="lin" valueType="num">
                                      <p:cBhvr additive="base">
                                        <p:cTn id="43" dur="500" fill="hold"/>
                                        <p:tgtEl>
                                          <p:spTgt spid="11270">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27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11270">
                                            <p:txEl>
                                              <p:pRg st="1" end="1"/>
                                            </p:txEl>
                                          </p:spTgt>
                                        </p:tgtEl>
                                        <p:attrNameLst>
                                          <p:attrName>style.visibility</p:attrName>
                                        </p:attrNameLst>
                                      </p:cBhvr>
                                      <p:to>
                                        <p:strVal val="visible"/>
                                      </p:to>
                                    </p:set>
                                    <p:anim calcmode="lin" valueType="num">
                                      <p:cBhvr additive="base">
                                        <p:cTn id="49" dur="500" fill="hold"/>
                                        <p:tgtEl>
                                          <p:spTgt spid="11270">
                                            <p:txEl>
                                              <p:pRg st="1" end="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127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11271">
                                            <p:txEl>
                                              <p:pRg st="0" end="0"/>
                                            </p:txEl>
                                          </p:spTgt>
                                        </p:tgtEl>
                                        <p:attrNameLst>
                                          <p:attrName>style.visibility</p:attrName>
                                        </p:attrNameLst>
                                      </p:cBhvr>
                                      <p:to>
                                        <p:strVal val="visible"/>
                                      </p:to>
                                    </p:set>
                                    <p:anim calcmode="lin" valueType="num">
                                      <p:cBhvr additive="base">
                                        <p:cTn id="55" dur="500" fill="hold"/>
                                        <p:tgtEl>
                                          <p:spTgt spid="11271">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12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11271">
                                            <p:txEl>
                                              <p:pRg st="1" end="1"/>
                                            </p:txEl>
                                          </p:spTgt>
                                        </p:tgtEl>
                                        <p:attrNameLst>
                                          <p:attrName>style.visibility</p:attrName>
                                        </p:attrNameLst>
                                      </p:cBhvr>
                                      <p:to>
                                        <p:strVal val="visible"/>
                                      </p:to>
                                    </p:set>
                                    <p:anim calcmode="lin" valueType="num">
                                      <p:cBhvr additive="base">
                                        <p:cTn id="61" dur="500" fill="hold"/>
                                        <p:tgtEl>
                                          <p:spTgt spid="11271">
                                            <p:txEl>
                                              <p:pRg st="1" end="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12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11271">
                                            <p:txEl>
                                              <p:pRg st="2" end="2"/>
                                            </p:txEl>
                                          </p:spTgt>
                                        </p:tgtEl>
                                        <p:attrNameLst>
                                          <p:attrName>style.visibility</p:attrName>
                                        </p:attrNameLst>
                                      </p:cBhvr>
                                      <p:to>
                                        <p:strVal val="visible"/>
                                      </p:to>
                                    </p:set>
                                    <p:anim calcmode="lin" valueType="num">
                                      <p:cBhvr additive="base">
                                        <p:cTn id="67" dur="500" fill="hold"/>
                                        <p:tgtEl>
                                          <p:spTgt spid="11271">
                                            <p:txEl>
                                              <p:pRg st="2" end="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12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11269">
                                            <p:txEl>
                                              <p:pRg st="2" end="2"/>
                                            </p:txEl>
                                          </p:spTgt>
                                        </p:tgtEl>
                                        <p:attrNameLst>
                                          <p:attrName>style.visibility</p:attrName>
                                        </p:attrNameLst>
                                      </p:cBhvr>
                                      <p:to>
                                        <p:strVal val="visible"/>
                                      </p:to>
                                    </p:set>
                                    <p:anim calcmode="lin" valueType="num">
                                      <p:cBhvr additive="base">
                                        <p:cTn id="73" dur="500" fill="hold"/>
                                        <p:tgtEl>
                                          <p:spTgt spid="11269">
                                            <p:txEl>
                                              <p:pRg st="2" end="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126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11269">
                                            <p:txEl>
                                              <p:pRg st="0" end="0"/>
                                            </p:txEl>
                                          </p:spTgt>
                                        </p:tgtEl>
                                        <p:attrNameLst>
                                          <p:attrName>style.visibility</p:attrName>
                                        </p:attrNameLst>
                                      </p:cBhvr>
                                      <p:to>
                                        <p:strVal val="visible"/>
                                      </p:to>
                                    </p:set>
                                    <p:anim calcmode="lin" valueType="num">
                                      <p:cBhvr additive="base">
                                        <p:cTn id="79" dur="500" fill="hold"/>
                                        <p:tgtEl>
                                          <p:spTgt spid="11269">
                                            <p:txEl>
                                              <p:pRg st="0" end="0"/>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1126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1266"/>
                                        </p:tgtEl>
                                        <p:attrNameLst>
                                          <p:attrName>style.visibility</p:attrName>
                                        </p:attrNameLst>
                                      </p:cBhvr>
                                      <p:to>
                                        <p:strVal val="visible"/>
                                      </p:to>
                                    </p:set>
                                    <p:anim calcmode="lin" valueType="num">
                                      <p:cBhvr additive="base">
                                        <p:cTn id="85" dur="500" fill="hold"/>
                                        <p:tgtEl>
                                          <p:spTgt spid="11266"/>
                                        </p:tgtEl>
                                        <p:attrNameLst>
                                          <p:attrName>ppt_x</p:attrName>
                                        </p:attrNameLst>
                                      </p:cBhvr>
                                      <p:tavLst>
                                        <p:tav tm="0">
                                          <p:val>
                                            <p:strVal val="#ppt_x"/>
                                          </p:val>
                                        </p:tav>
                                        <p:tav tm="100000">
                                          <p:val>
                                            <p:strVal val="#ppt_x"/>
                                          </p:val>
                                        </p:tav>
                                      </p:tavLst>
                                    </p:anim>
                                    <p:anim calcmode="lin" valueType="num">
                                      <p:cBhvr additive="base">
                                        <p:cTn id="86" dur="500" fill="hold"/>
                                        <p:tgtEl>
                                          <p:spTgt spid="1126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nimBg="1"/>
      <p:bldP spid="11267" grpId="0"/>
      <p:bldP spid="11275" grpId="0"/>
      <p:bldP spid="11276" grpId="0"/>
      <p:bldP spid="1127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rrowheads="1"/>
          </p:cNvSpPr>
          <p:nvPr>
            <p:ph type="title"/>
          </p:nvPr>
        </p:nvSpPr>
        <p:spPr/>
        <p:txBody>
          <a:bodyPr>
            <a:normAutofit fontScale="90000"/>
          </a:bodyPr>
          <a:lstStyle/>
          <a:p>
            <a:pPr eaLnBrk="1" hangingPunct="1">
              <a:defRPr/>
            </a:pPr>
            <a:r>
              <a:rPr lang="it-IT" dirty="0" smtClean="0">
                <a:solidFill>
                  <a:srgbClr val="0070C0"/>
                </a:solidFill>
              </a:rPr>
              <a:t>Sintesi dell’amore Agape</a:t>
            </a:r>
            <a:br>
              <a:rPr lang="it-IT" dirty="0" smtClean="0">
                <a:solidFill>
                  <a:srgbClr val="0070C0"/>
                </a:solidFill>
              </a:rPr>
            </a:br>
            <a:r>
              <a:rPr lang="it-IT" dirty="0" smtClean="0">
                <a:solidFill>
                  <a:srgbClr val="0070C0"/>
                </a:solidFill>
              </a:rPr>
              <a:t>Dinamica dell’innamoramento</a:t>
            </a:r>
          </a:p>
        </p:txBody>
      </p:sp>
      <p:sp>
        <p:nvSpPr>
          <p:cNvPr id="4099" name="Rectangle 3"/>
          <p:cNvSpPr>
            <a:spLocks noGrp="1" noRot="1" noChangeArrowheads="1"/>
          </p:cNvSpPr>
          <p:nvPr>
            <p:ph type="body" idx="1"/>
          </p:nvPr>
        </p:nvSpPr>
        <p:spPr>
          <a:xfrm>
            <a:off x="457200" y="1600200"/>
            <a:ext cx="8229600" cy="4997450"/>
          </a:xfrm>
        </p:spPr>
        <p:txBody>
          <a:bodyPr/>
          <a:lstStyle/>
          <a:p>
            <a:pPr eaLnBrk="1" hangingPunct="1">
              <a:lnSpc>
                <a:spcPct val="80000"/>
              </a:lnSpc>
              <a:buFont typeface="Wingdings" pitchFamily="2" charset="2"/>
              <a:buNone/>
              <a:defRPr/>
            </a:pPr>
            <a:r>
              <a:rPr lang="it-IT" sz="2800" dirty="0" smtClean="0"/>
              <a:t>Presupposti:</a:t>
            </a:r>
          </a:p>
          <a:p>
            <a:pPr eaLnBrk="1" hangingPunct="1">
              <a:lnSpc>
                <a:spcPct val="80000"/>
              </a:lnSpc>
              <a:buFontTx/>
              <a:buNone/>
              <a:defRPr/>
            </a:pPr>
            <a:r>
              <a:rPr lang="it-IT" sz="2800" dirty="0" smtClean="0"/>
              <a:t>                                        corpo</a:t>
            </a:r>
          </a:p>
          <a:p>
            <a:pPr eaLnBrk="1" hangingPunct="1">
              <a:lnSpc>
                <a:spcPct val="80000"/>
              </a:lnSpc>
              <a:buFontTx/>
              <a:buChar char="-"/>
              <a:defRPr/>
            </a:pPr>
            <a:r>
              <a:rPr lang="it-IT" sz="2800" dirty="0" smtClean="0"/>
              <a:t>Diversità</a:t>
            </a:r>
          </a:p>
          <a:p>
            <a:pPr eaLnBrk="1" hangingPunct="1">
              <a:lnSpc>
                <a:spcPct val="80000"/>
              </a:lnSpc>
              <a:buFontTx/>
              <a:buNone/>
              <a:defRPr/>
            </a:pPr>
            <a:r>
              <a:rPr lang="it-IT" sz="2800" dirty="0" smtClean="0"/>
              <a:t>                                        carattere</a:t>
            </a:r>
          </a:p>
          <a:p>
            <a:pPr eaLnBrk="1" hangingPunct="1">
              <a:lnSpc>
                <a:spcPct val="80000"/>
              </a:lnSpc>
              <a:buFontTx/>
              <a:buNone/>
              <a:defRPr/>
            </a:pPr>
            <a:endParaRPr lang="it-IT" sz="2800" dirty="0" smtClean="0"/>
          </a:p>
          <a:p>
            <a:pPr eaLnBrk="1" hangingPunct="1">
              <a:lnSpc>
                <a:spcPct val="80000"/>
              </a:lnSpc>
              <a:buFontTx/>
              <a:buNone/>
              <a:defRPr/>
            </a:pPr>
            <a:r>
              <a:rPr lang="it-IT" sz="2800" dirty="0" smtClean="0"/>
              <a:t>                                        culturali</a:t>
            </a:r>
          </a:p>
          <a:p>
            <a:pPr eaLnBrk="1" hangingPunct="1">
              <a:lnSpc>
                <a:spcPct val="80000"/>
              </a:lnSpc>
              <a:buFontTx/>
              <a:buNone/>
              <a:defRPr/>
            </a:pPr>
            <a:r>
              <a:rPr lang="it-IT" sz="2800" dirty="0" smtClean="0"/>
              <a:t>-  Similarità		      valoriali</a:t>
            </a:r>
          </a:p>
          <a:p>
            <a:pPr eaLnBrk="1" hangingPunct="1">
              <a:lnSpc>
                <a:spcPct val="80000"/>
              </a:lnSpc>
              <a:buFontTx/>
              <a:buNone/>
              <a:defRPr/>
            </a:pPr>
            <a:r>
              <a:rPr lang="it-IT" sz="2800" dirty="0" smtClean="0"/>
              <a:t>                                        progettuali</a:t>
            </a:r>
          </a:p>
          <a:p>
            <a:pPr eaLnBrk="1" hangingPunct="1">
              <a:lnSpc>
                <a:spcPct val="80000"/>
              </a:lnSpc>
              <a:buFontTx/>
              <a:buNone/>
              <a:defRPr/>
            </a:pPr>
            <a:endParaRPr lang="it-IT" sz="2800" dirty="0" smtClean="0"/>
          </a:p>
          <a:p>
            <a:pPr eaLnBrk="1" hangingPunct="1">
              <a:lnSpc>
                <a:spcPct val="80000"/>
              </a:lnSpc>
              <a:buFontTx/>
              <a:buNone/>
              <a:defRPr/>
            </a:pPr>
            <a:r>
              <a:rPr lang="it-IT" sz="2800" dirty="0" smtClean="0"/>
              <a:t>-  Reciprocità</a:t>
            </a:r>
          </a:p>
          <a:p>
            <a:pPr eaLnBrk="1" hangingPunct="1">
              <a:lnSpc>
                <a:spcPct val="80000"/>
              </a:lnSpc>
              <a:buFontTx/>
              <a:buNone/>
              <a:defRPr/>
            </a:pPr>
            <a:r>
              <a:rPr lang="it-IT" sz="2800" dirty="0" smtClean="0"/>
              <a:t>                               </a:t>
            </a:r>
          </a:p>
        </p:txBody>
      </p:sp>
      <p:sp>
        <p:nvSpPr>
          <p:cNvPr id="4100" name="Line 4"/>
          <p:cNvSpPr>
            <a:spLocks noChangeShapeType="1"/>
          </p:cNvSpPr>
          <p:nvPr/>
        </p:nvSpPr>
        <p:spPr bwMode="auto">
          <a:xfrm flipV="1">
            <a:off x="2411413" y="2205038"/>
            <a:ext cx="1296987"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101" name="Line 5"/>
          <p:cNvSpPr>
            <a:spLocks noChangeShapeType="1"/>
          </p:cNvSpPr>
          <p:nvPr/>
        </p:nvSpPr>
        <p:spPr bwMode="auto">
          <a:xfrm>
            <a:off x="2411413" y="2781300"/>
            <a:ext cx="1296987" cy="3603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102" name="Line 6"/>
          <p:cNvSpPr>
            <a:spLocks noChangeShapeType="1"/>
          </p:cNvSpPr>
          <p:nvPr/>
        </p:nvSpPr>
        <p:spPr bwMode="auto">
          <a:xfrm flipV="1">
            <a:off x="2484438" y="3933825"/>
            <a:ext cx="1223962"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103" name="Line 7"/>
          <p:cNvSpPr>
            <a:spLocks noChangeShapeType="1"/>
          </p:cNvSpPr>
          <p:nvPr/>
        </p:nvSpPr>
        <p:spPr bwMode="auto">
          <a:xfrm>
            <a:off x="2484438" y="4365625"/>
            <a:ext cx="122396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104" name="Line 8"/>
          <p:cNvSpPr>
            <a:spLocks noChangeShapeType="1"/>
          </p:cNvSpPr>
          <p:nvPr/>
        </p:nvSpPr>
        <p:spPr bwMode="auto">
          <a:xfrm>
            <a:off x="2484438" y="4437063"/>
            <a:ext cx="1223962"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Tree>
    <p:extLst>
      <p:ext uri="{BB962C8B-B14F-4D97-AF65-F5344CB8AC3E}">
        <p14:creationId xmlns:p14="http://schemas.microsoft.com/office/powerpoint/2010/main" val="18868032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 to="" calcmode="lin" valueType="num">
                                      <p:cBhvr>
                                        <p:cTn id="7" dur="1" fill="hold"/>
                                        <p:tgtEl>
                                          <p:spTgt spid="4098"/>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4099">
                                            <p:txEl>
                                              <p:pRg st="0" end="0"/>
                                            </p:txEl>
                                          </p:spTgt>
                                        </p:tgtEl>
                                        <p:attrNameLst>
                                          <p:attrName>style.visibility</p:attrName>
                                        </p:attrNameLst>
                                      </p:cBhvr>
                                      <p:to>
                                        <p:strVal val="visible"/>
                                      </p:to>
                                    </p:set>
                                    <p:anim to="" calcmode="lin" valueType="num">
                                      <p:cBhvr>
                                        <p:cTn id="12" dur="1" fill="hold"/>
                                        <p:tgtEl>
                                          <p:spTgt spid="4099">
                                            <p:txEl>
                                              <p:pRg st="0" end="0"/>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 to="" calcmode="lin" valueType="num">
                                      <p:cBhvr>
                                        <p:cTn id="17" dur="1" fill="hold"/>
                                        <p:tgtEl>
                                          <p:spTgt spid="4099">
                                            <p:txEl>
                                              <p:pRg st="2" end="2"/>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4100"/>
                                        </p:tgtEl>
                                        <p:attrNameLst>
                                          <p:attrName>style.visibility</p:attrName>
                                        </p:attrNameLst>
                                      </p:cBhvr>
                                      <p:to>
                                        <p:strVal val="visible"/>
                                      </p:to>
                                    </p:set>
                                    <p:anim to="" calcmode="lin" valueType="num">
                                      <p:cBhvr>
                                        <p:cTn id="22" dur="1" fill="hold"/>
                                        <p:tgtEl>
                                          <p:spTgt spid="4100"/>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nodeType="clickEffect">
                                  <p:stCondLst>
                                    <p:cond delay="0"/>
                                  </p:stCondLst>
                                  <p:childTnLst>
                                    <p:set>
                                      <p:cBhvr>
                                        <p:cTn id="26" dur="1" fill="hold">
                                          <p:stCondLst>
                                            <p:cond delay="0"/>
                                          </p:stCondLst>
                                        </p:cTn>
                                        <p:tgtEl>
                                          <p:spTgt spid="4099">
                                            <p:txEl>
                                              <p:pRg st="1" end="1"/>
                                            </p:txEl>
                                          </p:spTgt>
                                        </p:tgtEl>
                                        <p:attrNameLst>
                                          <p:attrName>style.visibility</p:attrName>
                                        </p:attrNameLst>
                                      </p:cBhvr>
                                      <p:to>
                                        <p:strVal val="visible"/>
                                      </p:to>
                                    </p:set>
                                    <p:anim to="" calcmode="lin" valueType="num">
                                      <p:cBhvr>
                                        <p:cTn id="27" dur="1" fill="hold"/>
                                        <p:tgtEl>
                                          <p:spTgt spid="4099">
                                            <p:txEl>
                                              <p:pRg st="1" end="1"/>
                                            </p:txEl>
                                          </p:spTgt>
                                        </p:tgtEl>
                                        <p:attrNameLst>
                                          <p:attrName/>
                                        </p:attrNameLst>
                                      </p:cBhvr>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4101"/>
                                        </p:tgtEl>
                                        <p:attrNameLst>
                                          <p:attrName>style.visibility</p:attrName>
                                        </p:attrNameLst>
                                      </p:cBhvr>
                                      <p:to>
                                        <p:strVal val="visible"/>
                                      </p:to>
                                    </p:set>
                                    <p:anim to="" calcmode="lin" valueType="num">
                                      <p:cBhvr>
                                        <p:cTn id="32" dur="1" fill="hold"/>
                                        <p:tgtEl>
                                          <p:spTgt spid="4101"/>
                                        </p:tgtEl>
                                        <p:attrNameLst>
                                          <p:attrName/>
                                        </p:attrNameLst>
                                      </p:cBhvr>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4" presetClass="entr" presetSubtype="0" fill="hold" nodeType="clickEffect">
                                  <p:stCondLst>
                                    <p:cond delay="0"/>
                                  </p:stCondLst>
                                  <p:childTnLst>
                                    <p:set>
                                      <p:cBhvr>
                                        <p:cTn id="36" dur="1" fill="hold">
                                          <p:stCondLst>
                                            <p:cond delay="0"/>
                                          </p:stCondLst>
                                        </p:cTn>
                                        <p:tgtEl>
                                          <p:spTgt spid="4099">
                                            <p:txEl>
                                              <p:pRg st="3" end="3"/>
                                            </p:txEl>
                                          </p:spTgt>
                                        </p:tgtEl>
                                        <p:attrNameLst>
                                          <p:attrName>style.visibility</p:attrName>
                                        </p:attrNameLst>
                                      </p:cBhvr>
                                      <p:to>
                                        <p:strVal val="visible"/>
                                      </p:to>
                                    </p:set>
                                    <p:anim to="" calcmode="lin" valueType="num">
                                      <p:cBhvr>
                                        <p:cTn id="37" dur="1" fill="hold"/>
                                        <p:tgtEl>
                                          <p:spTgt spid="4099">
                                            <p:txEl>
                                              <p:pRg st="3" end="3"/>
                                            </p:txEl>
                                          </p:spTgt>
                                        </p:tgtEl>
                                        <p:attrNameLst>
                                          <p:attrName/>
                                        </p:attrNameLst>
                                      </p:cBhvr>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4" presetClass="entr" presetSubtype="0" fill="hold" nodeType="clickEffect">
                                  <p:stCondLst>
                                    <p:cond delay="0"/>
                                  </p:stCondLst>
                                  <p:childTnLst>
                                    <p:set>
                                      <p:cBhvr>
                                        <p:cTn id="41" dur="1" fill="hold">
                                          <p:stCondLst>
                                            <p:cond delay="0"/>
                                          </p:stCondLst>
                                        </p:cTn>
                                        <p:tgtEl>
                                          <p:spTgt spid="4099">
                                            <p:txEl>
                                              <p:pRg st="6" end="6"/>
                                            </p:txEl>
                                          </p:spTgt>
                                        </p:tgtEl>
                                        <p:attrNameLst>
                                          <p:attrName>style.visibility</p:attrName>
                                        </p:attrNameLst>
                                      </p:cBhvr>
                                      <p:to>
                                        <p:strVal val="visible"/>
                                      </p:to>
                                    </p:set>
                                    <p:anim to="" calcmode="lin" valueType="num">
                                      <p:cBhvr>
                                        <p:cTn id="42" dur="1" fill="hold"/>
                                        <p:tgtEl>
                                          <p:spTgt spid="4099">
                                            <p:txEl>
                                              <p:pRg st="6" end="6"/>
                                            </p:txEl>
                                          </p:spTgt>
                                        </p:tgtEl>
                                        <p:attrNameLst>
                                          <p:attrName/>
                                        </p:attrNameLst>
                                      </p:cBhvr>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4103"/>
                                        </p:tgtEl>
                                        <p:attrNameLst>
                                          <p:attrName>style.visibility</p:attrName>
                                        </p:attrNameLst>
                                      </p:cBhvr>
                                      <p:to>
                                        <p:strVal val="visible"/>
                                      </p:to>
                                    </p:set>
                                    <p:anim to="" calcmode="lin" valueType="num">
                                      <p:cBhvr>
                                        <p:cTn id="47" dur="1" fill="hold"/>
                                        <p:tgtEl>
                                          <p:spTgt spid="4103"/>
                                        </p:tgtEl>
                                        <p:attrNameLst>
                                          <p:attrName/>
                                        </p:attrNameLst>
                                      </p:cBhvr>
                                    </p:anim>
                                  </p:childTnLst>
                                </p:cTn>
                              </p:par>
                              <p:par>
                                <p:cTn id="48" presetID="24" presetClass="entr" presetSubtype="0" fill="hold" grpId="0" nodeType="withEffect">
                                  <p:stCondLst>
                                    <p:cond delay="0"/>
                                  </p:stCondLst>
                                  <p:childTnLst>
                                    <p:set>
                                      <p:cBhvr>
                                        <p:cTn id="49" dur="1" fill="hold">
                                          <p:stCondLst>
                                            <p:cond delay="0"/>
                                          </p:stCondLst>
                                        </p:cTn>
                                        <p:tgtEl>
                                          <p:spTgt spid="4102"/>
                                        </p:tgtEl>
                                        <p:attrNameLst>
                                          <p:attrName>style.visibility</p:attrName>
                                        </p:attrNameLst>
                                      </p:cBhvr>
                                      <p:to>
                                        <p:strVal val="visible"/>
                                      </p:to>
                                    </p:set>
                                    <p:anim to="" calcmode="lin" valueType="num">
                                      <p:cBhvr>
                                        <p:cTn id="50" dur="1" fill="hold"/>
                                        <p:tgtEl>
                                          <p:spTgt spid="4102"/>
                                        </p:tgtEl>
                                        <p:attrNameLst>
                                          <p:attrName/>
                                        </p:attrNameLst>
                                      </p:cBhvr>
                                    </p:anim>
                                  </p:childTnLst>
                                </p:cTn>
                              </p:par>
                              <p:par>
                                <p:cTn id="51" presetID="24" presetClass="entr" presetSubtype="0" fill="hold" grpId="0" nodeType="withEffect">
                                  <p:stCondLst>
                                    <p:cond delay="0"/>
                                  </p:stCondLst>
                                  <p:childTnLst>
                                    <p:set>
                                      <p:cBhvr>
                                        <p:cTn id="52" dur="1" fill="hold">
                                          <p:stCondLst>
                                            <p:cond delay="0"/>
                                          </p:stCondLst>
                                        </p:cTn>
                                        <p:tgtEl>
                                          <p:spTgt spid="4104"/>
                                        </p:tgtEl>
                                        <p:attrNameLst>
                                          <p:attrName>style.visibility</p:attrName>
                                        </p:attrNameLst>
                                      </p:cBhvr>
                                      <p:to>
                                        <p:strVal val="visible"/>
                                      </p:to>
                                    </p:set>
                                    <p:anim to="" calcmode="lin" valueType="num">
                                      <p:cBhvr>
                                        <p:cTn id="53" dur="1" fill="hold"/>
                                        <p:tgtEl>
                                          <p:spTgt spid="4104"/>
                                        </p:tgtEl>
                                        <p:attrNameLst>
                                          <p:attrName/>
                                        </p:attrNameLst>
                                      </p:cBhvr>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24" presetClass="entr" presetSubtype="0" fill="hold" nodeType="clickEffect">
                                  <p:stCondLst>
                                    <p:cond delay="0"/>
                                  </p:stCondLst>
                                  <p:childTnLst>
                                    <p:set>
                                      <p:cBhvr>
                                        <p:cTn id="57" dur="1" fill="hold">
                                          <p:stCondLst>
                                            <p:cond delay="0"/>
                                          </p:stCondLst>
                                        </p:cTn>
                                        <p:tgtEl>
                                          <p:spTgt spid="4099">
                                            <p:txEl>
                                              <p:pRg st="5" end="5"/>
                                            </p:txEl>
                                          </p:spTgt>
                                        </p:tgtEl>
                                        <p:attrNameLst>
                                          <p:attrName>style.visibility</p:attrName>
                                        </p:attrNameLst>
                                      </p:cBhvr>
                                      <p:to>
                                        <p:strVal val="visible"/>
                                      </p:to>
                                    </p:set>
                                    <p:anim to="" calcmode="lin" valueType="num">
                                      <p:cBhvr>
                                        <p:cTn id="58" dur="1" fill="hold"/>
                                        <p:tgtEl>
                                          <p:spTgt spid="4099">
                                            <p:txEl>
                                              <p:pRg st="5" end="5"/>
                                            </p:txEl>
                                          </p:spTgt>
                                        </p:tgtEl>
                                        <p:attrNameLst>
                                          <p:attrName/>
                                        </p:attrNameLst>
                                      </p:cBhvr>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4" presetClass="entr" presetSubtype="0" fill="hold" nodeType="clickEffect">
                                  <p:stCondLst>
                                    <p:cond delay="0"/>
                                  </p:stCondLst>
                                  <p:childTnLst>
                                    <p:set>
                                      <p:cBhvr>
                                        <p:cTn id="62" dur="1" fill="hold">
                                          <p:stCondLst>
                                            <p:cond delay="0"/>
                                          </p:stCondLst>
                                        </p:cTn>
                                        <p:tgtEl>
                                          <p:spTgt spid="4099">
                                            <p:txEl>
                                              <p:pRg st="7" end="7"/>
                                            </p:txEl>
                                          </p:spTgt>
                                        </p:tgtEl>
                                        <p:attrNameLst>
                                          <p:attrName>style.visibility</p:attrName>
                                        </p:attrNameLst>
                                      </p:cBhvr>
                                      <p:to>
                                        <p:strVal val="visible"/>
                                      </p:to>
                                    </p:set>
                                    <p:anim to="" calcmode="lin" valueType="num">
                                      <p:cBhvr>
                                        <p:cTn id="63" dur="1" fill="hold"/>
                                        <p:tgtEl>
                                          <p:spTgt spid="4099">
                                            <p:txEl>
                                              <p:pRg st="7" end="7"/>
                                            </p:txEl>
                                          </p:spTgt>
                                        </p:tgtEl>
                                        <p:attrNameLst>
                                          <p:attrName/>
                                        </p:attrNameLst>
                                      </p:cBhvr>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24" presetClass="entr" presetSubtype="0" fill="hold" nodeType="clickEffect">
                                  <p:stCondLst>
                                    <p:cond delay="0"/>
                                  </p:stCondLst>
                                  <p:childTnLst>
                                    <p:set>
                                      <p:cBhvr>
                                        <p:cTn id="67" dur="1" fill="hold">
                                          <p:stCondLst>
                                            <p:cond delay="0"/>
                                          </p:stCondLst>
                                        </p:cTn>
                                        <p:tgtEl>
                                          <p:spTgt spid="4099">
                                            <p:txEl>
                                              <p:pRg st="9" end="9"/>
                                            </p:txEl>
                                          </p:spTgt>
                                        </p:tgtEl>
                                        <p:attrNameLst>
                                          <p:attrName>style.visibility</p:attrName>
                                        </p:attrNameLst>
                                      </p:cBhvr>
                                      <p:to>
                                        <p:strVal val="visible"/>
                                      </p:to>
                                    </p:set>
                                    <p:anim to="" calcmode="lin" valueType="num">
                                      <p:cBhvr>
                                        <p:cTn id="68" dur="1" fill="hold"/>
                                        <p:tgtEl>
                                          <p:spTgt spid="4099">
                                            <p:txEl>
                                              <p:pRg st="9" end="9"/>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100" grpId="0" animBg="1"/>
      <p:bldP spid="4101" grpId="0" animBg="1"/>
      <p:bldP spid="4102" grpId="0" animBg="1"/>
      <p:bldP spid="4103" grpId="0" animBg="1"/>
      <p:bldP spid="4104"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p:cNvSpPr>
          <p:nvPr/>
        </p:nvSpPr>
        <p:spPr bwMode="auto">
          <a:xfrm>
            <a:off x="2843213" y="1989138"/>
            <a:ext cx="73025" cy="2808287"/>
          </a:xfrm>
          <a:prstGeom prst="rightBracket">
            <a:avLst>
              <a:gd name="adj" fmla="val 320471"/>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it-IT" altLang="it-IT"/>
          </a:p>
        </p:txBody>
      </p:sp>
      <p:sp>
        <p:nvSpPr>
          <p:cNvPr id="5123" name="AutoShape 3"/>
          <p:cNvSpPr>
            <a:spLocks/>
          </p:cNvSpPr>
          <p:nvPr/>
        </p:nvSpPr>
        <p:spPr bwMode="auto">
          <a:xfrm>
            <a:off x="5508625" y="1916113"/>
            <a:ext cx="71438" cy="2952750"/>
          </a:xfrm>
          <a:prstGeom prst="leftBracket">
            <a:avLst>
              <a:gd name="adj" fmla="val 344442"/>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it-IT" altLang="it-IT"/>
          </a:p>
        </p:txBody>
      </p:sp>
      <p:sp>
        <p:nvSpPr>
          <p:cNvPr id="5124" name="Line 4"/>
          <p:cNvSpPr>
            <a:spLocks noChangeShapeType="1"/>
          </p:cNvSpPr>
          <p:nvPr/>
        </p:nvSpPr>
        <p:spPr bwMode="auto">
          <a:xfrm flipV="1">
            <a:off x="1258888" y="2420938"/>
            <a:ext cx="936625" cy="12239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125" name="Line 5"/>
          <p:cNvSpPr>
            <a:spLocks noChangeShapeType="1"/>
          </p:cNvSpPr>
          <p:nvPr/>
        </p:nvSpPr>
        <p:spPr bwMode="auto">
          <a:xfrm flipH="1" flipV="1">
            <a:off x="1116013" y="2492375"/>
            <a:ext cx="1152525" cy="10080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126" name="Line 6"/>
          <p:cNvSpPr>
            <a:spLocks noChangeShapeType="1"/>
          </p:cNvSpPr>
          <p:nvPr/>
        </p:nvSpPr>
        <p:spPr bwMode="auto">
          <a:xfrm flipH="1">
            <a:off x="6443663" y="2492375"/>
            <a:ext cx="1081087"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127" name="Line 7"/>
          <p:cNvSpPr>
            <a:spLocks noChangeShapeType="1"/>
          </p:cNvSpPr>
          <p:nvPr/>
        </p:nvSpPr>
        <p:spPr bwMode="auto">
          <a:xfrm flipH="1" flipV="1">
            <a:off x="6300788" y="2420938"/>
            <a:ext cx="719137" cy="10080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128" name="AutoShape 8"/>
          <p:cNvSpPr>
            <a:spLocks noChangeArrowheads="1"/>
          </p:cNvSpPr>
          <p:nvPr/>
        </p:nvSpPr>
        <p:spPr bwMode="auto">
          <a:xfrm>
            <a:off x="395288" y="549275"/>
            <a:ext cx="2305050" cy="1401763"/>
          </a:xfrm>
          <a:prstGeom prst="wedgeEllipseCallout">
            <a:avLst>
              <a:gd name="adj1" fmla="val 14944"/>
              <a:gd name="adj2" fmla="val 68912"/>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it-IT" altLang="it-IT"/>
          </a:p>
        </p:txBody>
      </p:sp>
      <p:sp>
        <p:nvSpPr>
          <p:cNvPr id="5129" name="AutoShape 9"/>
          <p:cNvSpPr>
            <a:spLocks noChangeArrowheads="1"/>
          </p:cNvSpPr>
          <p:nvPr/>
        </p:nvSpPr>
        <p:spPr bwMode="auto">
          <a:xfrm>
            <a:off x="5724525" y="476250"/>
            <a:ext cx="2303463" cy="1401763"/>
          </a:xfrm>
          <a:prstGeom prst="wedgeEllipseCallout">
            <a:avLst>
              <a:gd name="adj1" fmla="val 1963"/>
              <a:gd name="adj2" fmla="val 71065"/>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it-IT" altLang="it-IT"/>
          </a:p>
        </p:txBody>
      </p:sp>
      <p:sp>
        <p:nvSpPr>
          <p:cNvPr id="5130" name="Line 10"/>
          <p:cNvSpPr>
            <a:spLocks noChangeShapeType="1"/>
          </p:cNvSpPr>
          <p:nvPr/>
        </p:nvSpPr>
        <p:spPr bwMode="auto">
          <a:xfrm flipV="1">
            <a:off x="1331913" y="692150"/>
            <a:ext cx="576262" cy="7207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131" name="Line 11"/>
          <p:cNvSpPr>
            <a:spLocks noChangeShapeType="1"/>
          </p:cNvSpPr>
          <p:nvPr/>
        </p:nvSpPr>
        <p:spPr bwMode="auto">
          <a:xfrm flipH="1" flipV="1">
            <a:off x="1331913" y="692150"/>
            <a:ext cx="287337" cy="3603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132" name="Line 12"/>
          <p:cNvSpPr>
            <a:spLocks noChangeShapeType="1"/>
          </p:cNvSpPr>
          <p:nvPr/>
        </p:nvSpPr>
        <p:spPr bwMode="auto">
          <a:xfrm flipV="1">
            <a:off x="6804025" y="765175"/>
            <a:ext cx="576263" cy="7191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133" name="Line 13"/>
          <p:cNvSpPr>
            <a:spLocks noChangeShapeType="1"/>
          </p:cNvSpPr>
          <p:nvPr/>
        </p:nvSpPr>
        <p:spPr bwMode="auto">
          <a:xfrm>
            <a:off x="6732588" y="765175"/>
            <a:ext cx="719137" cy="7191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Tree>
    <p:extLst>
      <p:ext uri="{BB962C8B-B14F-4D97-AF65-F5344CB8AC3E}">
        <p14:creationId xmlns:p14="http://schemas.microsoft.com/office/powerpoint/2010/main" val="5839481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124"/>
                                        </p:tgtEl>
                                        <p:attrNameLst>
                                          <p:attrName>style.visibility</p:attrName>
                                        </p:attrNameLst>
                                      </p:cBhvr>
                                      <p:to>
                                        <p:strVal val="visible"/>
                                      </p:to>
                                    </p:set>
                                    <p:anim to="" calcmode="lin" valueType="num">
                                      <p:cBhvr>
                                        <p:cTn id="7" dur="1" fill="hold"/>
                                        <p:tgtEl>
                                          <p:spTgt spid="5124"/>
                                        </p:tgtEl>
                                        <p:attrNameLst>
                                          <p:attrName/>
                                        </p:attrNameLst>
                                      </p:cBhvr>
                                    </p:anim>
                                  </p:childTnLst>
                                </p:cTn>
                              </p:par>
                              <p:par>
                                <p:cTn id="8" presetID="24" presetClass="entr" presetSubtype="0" fill="hold" grpId="0" nodeType="withEffect">
                                  <p:stCondLst>
                                    <p:cond delay="0"/>
                                  </p:stCondLst>
                                  <p:childTnLst>
                                    <p:set>
                                      <p:cBhvr>
                                        <p:cTn id="9" dur="1" fill="hold">
                                          <p:stCondLst>
                                            <p:cond delay="0"/>
                                          </p:stCondLst>
                                        </p:cTn>
                                        <p:tgtEl>
                                          <p:spTgt spid="5125"/>
                                        </p:tgtEl>
                                        <p:attrNameLst>
                                          <p:attrName>style.visibility</p:attrName>
                                        </p:attrNameLst>
                                      </p:cBhvr>
                                      <p:to>
                                        <p:strVal val="visible"/>
                                      </p:to>
                                    </p:set>
                                    <p:anim to="" calcmode="lin" valueType="num">
                                      <p:cBhvr>
                                        <p:cTn id="10" dur="1" fill="hold"/>
                                        <p:tgtEl>
                                          <p:spTgt spid="5125"/>
                                        </p:tgtEl>
                                        <p:attrNameLst>
                                          <p:attrName/>
                                        </p:attrNameLst>
                                      </p:cBhvr>
                                    </p:anim>
                                  </p:childTnLst>
                                </p:cTn>
                              </p:par>
                              <p:par>
                                <p:cTn id="11" presetID="24" presetClass="entr" presetSubtype="0" fill="hold" grpId="0" nodeType="withEffect">
                                  <p:stCondLst>
                                    <p:cond delay="0"/>
                                  </p:stCondLst>
                                  <p:childTnLst>
                                    <p:set>
                                      <p:cBhvr>
                                        <p:cTn id="12" dur="1" fill="hold">
                                          <p:stCondLst>
                                            <p:cond delay="0"/>
                                          </p:stCondLst>
                                        </p:cTn>
                                        <p:tgtEl>
                                          <p:spTgt spid="5127"/>
                                        </p:tgtEl>
                                        <p:attrNameLst>
                                          <p:attrName>style.visibility</p:attrName>
                                        </p:attrNameLst>
                                      </p:cBhvr>
                                      <p:to>
                                        <p:strVal val="visible"/>
                                      </p:to>
                                    </p:set>
                                    <p:anim to="" calcmode="lin" valueType="num">
                                      <p:cBhvr>
                                        <p:cTn id="13" dur="1" fill="hold"/>
                                        <p:tgtEl>
                                          <p:spTgt spid="5127"/>
                                        </p:tgtEl>
                                        <p:attrNameLst>
                                          <p:attrName/>
                                        </p:attrNameLst>
                                      </p:cBhvr>
                                    </p:anim>
                                  </p:childTnLst>
                                </p:cTn>
                              </p:par>
                              <p:par>
                                <p:cTn id="14" presetID="24" presetClass="entr" presetSubtype="0" fill="hold" grpId="0" nodeType="withEffect">
                                  <p:stCondLst>
                                    <p:cond delay="0"/>
                                  </p:stCondLst>
                                  <p:childTnLst>
                                    <p:set>
                                      <p:cBhvr>
                                        <p:cTn id="15" dur="1" fill="hold">
                                          <p:stCondLst>
                                            <p:cond delay="0"/>
                                          </p:stCondLst>
                                        </p:cTn>
                                        <p:tgtEl>
                                          <p:spTgt spid="5126"/>
                                        </p:tgtEl>
                                        <p:attrNameLst>
                                          <p:attrName>style.visibility</p:attrName>
                                        </p:attrNameLst>
                                      </p:cBhvr>
                                      <p:to>
                                        <p:strVal val="visible"/>
                                      </p:to>
                                    </p:set>
                                    <p:anim to="" calcmode="lin" valueType="num">
                                      <p:cBhvr>
                                        <p:cTn id="16" dur="1" fill="hold"/>
                                        <p:tgtEl>
                                          <p:spTgt spid="5126"/>
                                        </p:tgtEl>
                                        <p:attrNameLst>
                                          <p:attrName/>
                                        </p:attrNameLst>
                                      </p:cBhvr>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4" presetClass="entr" presetSubtype="0" fill="hold" grpId="0" nodeType="clickEffect">
                                  <p:stCondLst>
                                    <p:cond delay="0"/>
                                  </p:stCondLst>
                                  <p:childTnLst>
                                    <p:set>
                                      <p:cBhvr>
                                        <p:cTn id="20" dur="1" fill="hold">
                                          <p:stCondLst>
                                            <p:cond delay="0"/>
                                          </p:stCondLst>
                                        </p:cTn>
                                        <p:tgtEl>
                                          <p:spTgt spid="5122"/>
                                        </p:tgtEl>
                                        <p:attrNameLst>
                                          <p:attrName>style.visibility</p:attrName>
                                        </p:attrNameLst>
                                      </p:cBhvr>
                                      <p:to>
                                        <p:strVal val="visible"/>
                                      </p:to>
                                    </p:set>
                                    <p:anim to="" calcmode="lin" valueType="num">
                                      <p:cBhvr>
                                        <p:cTn id="21" dur="1" fill="hold"/>
                                        <p:tgtEl>
                                          <p:spTgt spid="5122"/>
                                        </p:tgtEl>
                                        <p:attrNameLst>
                                          <p:attrName/>
                                        </p:attrNameLst>
                                      </p:cBhvr>
                                    </p:anim>
                                  </p:childTnLst>
                                </p:cTn>
                              </p:par>
                              <p:par>
                                <p:cTn id="22" presetID="24" presetClass="entr" presetSubtype="0" fill="hold" grpId="0" nodeType="withEffect">
                                  <p:stCondLst>
                                    <p:cond delay="0"/>
                                  </p:stCondLst>
                                  <p:childTnLst>
                                    <p:set>
                                      <p:cBhvr>
                                        <p:cTn id="23" dur="1" fill="hold">
                                          <p:stCondLst>
                                            <p:cond delay="0"/>
                                          </p:stCondLst>
                                        </p:cTn>
                                        <p:tgtEl>
                                          <p:spTgt spid="5123"/>
                                        </p:tgtEl>
                                        <p:attrNameLst>
                                          <p:attrName>style.visibility</p:attrName>
                                        </p:attrNameLst>
                                      </p:cBhvr>
                                      <p:to>
                                        <p:strVal val="visible"/>
                                      </p:to>
                                    </p:set>
                                    <p:anim to="" calcmode="lin" valueType="num">
                                      <p:cBhvr>
                                        <p:cTn id="24" dur="1" fill="hold"/>
                                        <p:tgtEl>
                                          <p:spTgt spid="5123"/>
                                        </p:tgtEl>
                                        <p:attrNameLst>
                                          <p:attrName/>
                                        </p:attrNameLst>
                                      </p:cBhvr>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4" presetClass="entr" presetSubtype="0" fill="hold" grpId="0" nodeType="clickEffect">
                                  <p:stCondLst>
                                    <p:cond delay="0"/>
                                  </p:stCondLst>
                                  <p:childTnLst>
                                    <p:set>
                                      <p:cBhvr>
                                        <p:cTn id="28" dur="1" fill="hold">
                                          <p:stCondLst>
                                            <p:cond delay="0"/>
                                          </p:stCondLst>
                                        </p:cTn>
                                        <p:tgtEl>
                                          <p:spTgt spid="5128"/>
                                        </p:tgtEl>
                                        <p:attrNameLst>
                                          <p:attrName>style.visibility</p:attrName>
                                        </p:attrNameLst>
                                      </p:cBhvr>
                                      <p:to>
                                        <p:strVal val="visible"/>
                                      </p:to>
                                    </p:set>
                                    <p:anim to="" calcmode="lin" valueType="num">
                                      <p:cBhvr>
                                        <p:cTn id="29" dur="1" fill="hold"/>
                                        <p:tgtEl>
                                          <p:spTgt spid="5128"/>
                                        </p:tgtEl>
                                        <p:attrNameLst>
                                          <p:attrName/>
                                        </p:attrNameLst>
                                      </p:cBhvr>
                                    </p:anim>
                                  </p:childTnLst>
                                </p:cTn>
                              </p:par>
                              <p:par>
                                <p:cTn id="30" presetID="24" presetClass="entr" presetSubtype="0" fill="hold" grpId="0" nodeType="withEffect">
                                  <p:stCondLst>
                                    <p:cond delay="0"/>
                                  </p:stCondLst>
                                  <p:childTnLst>
                                    <p:set>
                                      <p:cBhvr>
                                        <p:cTn id="31" dur="1" fill="hold">
                                          <p:stCondLst>
                                            <p:cond delay="0"/>
                                          </p:stCondLst>
                                        </p:cTn>
                                        <p:tgtEl>
                                          <p:spTgt spid="5131"/>
                                        </p:tgtEl>
                                        <p:attrNameLst>
                                          <p:attrName>style.visibility</p:attrName>
                                        </p:attrNameLst>
                                      </p:cBhvr>
                                      <p:to>
                                        <p:strVal val="visible"/>
                                      </p:to>
                                    </p:set>
                                    <p:anim to="" calcmode="lin" valueType="num">
                                      <p:cBhvr>
                                        <p:cTn id="32" dur="1" fill="hold"/>
                                        <p:tgtEl>
                                          <p:spTgt spid="5131"/>
                                        </p:tgtEl>
                                        <p:attrNameLst>
                                          <p:attrName/>
                                        </p:attrNameLst>
                                      </p:cBhvr>
                                    </p:anim>
                                  </p:childTnLst>
                                </p:cTn>
                              </p:par>
                              <p:par>
                                <p:cTn id="33" presetID="24" presetClass="entr" presetSubtype="0" fill="hold" grpId="0" nodeType="withEffect">
                                  <p:stCondLst>
                                    <p:cond delay="0"/>
                                  </p:stCondLst>
                                  <p:childTnLst>
                                    <p:set>
                                      <p:cBhvr>
                                        <p:cTn id="34" dur="1" fill="hold">
                                          <p:stCondLst>
                                            <p:cond delay="0"/>
                                          </p:stCondLst>
                                        </p:cTn>
                                        <p:tgtEl>
                                          <p:spTgt spid="5130"/>
                                        </p:tgtEl>
                                        <p:attrNameLst>
                                          <p:attrName>style.visibility</p:attrName>
                                        </p:attrNameLst>
                                      </p:cBhvr>
                                      <p:to>
                                        <p:strVal val="visible"/>
                                      </p:to>
                                    </p:set>
                                    <p:anim to="" calcmode="lin" valueType="num">
                                      <p:cBhvr>
                                        <p:cTn id="35" dur="1" fill="hold"/>
                                        <p:tgtEl>
                                          <p:spTgt spid="5130"/>
                                        </p:tgtEl>
                                        <p:attrNameLst>
                                          <p:attrName/>
                                        </p:attrNameLst>
                                      </p:cBhvr>
                                    </p:anim>
                                  </p:childTnLst>
                                </p:cTn>
                              </p:par>
                              <p:par>
                                <p:cTn id="36" presetID="24" presetClass="entr" presetSubtype="0" fill="hold" grpId="0" nodeType="withEffect">
                                  <p:stCondLst>
                                    <p:cond delay="0"/>
                                  </p:stCondLst>
                                  <p:childTnLst>
                                    <p:set>
                                      <p:cBhvr>
                                        <p:cTn id="37" dur="1" fill="hold">
                                          <p:stCondLst>
                                            <p:cond delay="0"/>
                                          </p:stCondLst>
                                        </p:cTn>
                                        <p:tgtEl>
                                          <p:spTgt spid="5129"/>
                                        </p:tgtEl>
                                        <p:attrNameLst>
                                          <p:attrName>style.visibility</p:attrName>
                                        </p:attrNameLst>
                                      </p:cBhvr>
                                      <p:to>
                                        <p:strVal val="visible"/>
                                      </p:to>
                                    </p:set>
                                    <p:anim to="" calcmode="lin" valueType="num">
                                      <p:cBhvr>
                                        <p:cTn id="38" dur="1" fill="hold"/>
                                        <p:tgtEl>
                                          <p:spTgt spid="5129"/>
                                        </p:tgtEl>
                                        <p:attrNameLst>
                                          <p:attrName/>
                                        </p:attrNameLst>
                                      </p:cBhvr>
                                    </p:anim>
                                  </p:childTnLst>
                                </p:cTn>
                              </p:par>
                              <p:par>
                                <p:cTn id="39" presetID="24" presetClass="entr" presetSubtype="0" fill="hold" grpId="0" nodeType="withEffect">
                                  <p:stCondLst>
                                    <p:cond delay="0"/>
                                  </p:stCondLst>
                                  <p:childTnLst>
                                    <p:set>
                                      <p:cBhvr>
                                        <p:cTn id="40" dur="1" fill="hold">
                                          <p:stCondLst>
                                            <p:cond delay="0"/>
                                          </p:stCondLst>
                                        </p:cTn>
                                        <p:tgtEl>
                                          <p:spTgt spid="5133"/>
                                        </p:tgtEl>
                                        <p:attrNameLst>
                                          <p:attrName>style.visibility</p:attrName>
                                        </p:attrNameLst>
                                      </p:cBhvr>
                                      <p:to>
                                        <p:strVal val="visible"/>
                                      </p:to>
                                    </p:set>
                                    <p:anim to="" calcmode="lin" valueType="num">
                                      <p:cBhvr>
                                        <p:cTn id="41" dur="1" fill="hold"/>
                                        <p:tgtEl>
                                          <p:spTgt spid="5133"/>
                                        </p:tgtEl>
                                        <p:attrNameLst>
                                          <p:attrName/>
                                        </p:attrNameLst>
                                      </p:cBhvr>
                                    </p:anim>
                                  </p:childTnLst>
                                </p:cTn>
                              </p:par>
                              <p:par>
                                <p:cTn id="42" presetID="24" presetClass="entr" presetSubtype="0" fill="hold" grpId="0" nodeType="withEffect">
                                  <p:stCondLst>
                                    <p:cond delay="0"/>
                                  </p:stCondLst>
                                  <p:childTnLst>
                                    <p:set>
                                      <p:cBhvr>
                                        <p:cTn id="43" dur="1" fill="hold">
                                          <p:stCondLst>
                                            <p:cond delay="0"/>
                                          </p:stCondLst>
                                        </p:cTn>
                                        <p:tgtEl>
                                          <p:spTgt spid="5132"/>
                                        </p:tgtEl>
                                        <p:attrNameLst>
                                          <p:attrName>style.visibility</p:attrName>
                                        </p:attrNameLst>
                                      </p:cBhvr>
                                      <p:to>
                                        <p:strVal val="visible"/>
                                      </p:to>
                                    </p:set>
                                    <p:anim to="" calcmode="lin" valueType="num">
                                      <p:cBhvr>
                                        <p:cTn id="44" dur="1" fill="hold"/>
                                        <p:tgtEl>
                                          <p:spTgt spid="513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nimBg="1"/>
      <p:bldP spid="5123" grpId="0" animBg="1"/>
      <p:bldP spid="5124" grpId="0" animBg="1"/>
      <p:bldP spid="5125" grpId="0" animBg="1"/>
      <p:bldP spid="5126" grpId="0" animBg="1"/>
      <p:bldP spid="5127" grpId="0" animBg="1"/>
      <p:bldP spid="5128" grpId="0" animBg="1"/>
      <p:bldP spid="5129" grpId="0" animBg="1"/>
      <p:bldP spid="5130" grpId="0" animBg="1"/>
      <p:bldP spid="5131" grpId="0" animBg="1"/>
      <p:bldP spid="5132" grpId="0" animBg="1"/>
      <p:bldP spid="5133"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p:txBody>
          <a:bodyPr/>
          <a:lstStyle/>
          <a:p>
            <a:pPr eaLnBrk="1" hangingPunct="1">
              <a:defRPr/>
            </a:pPr>
            <a:r>
              <a:rPr lang="it-IT" dirty="0" smtClean="0">
                <a:solidFill>
                  <a:srgbClr val="0070C0"/>
                </a:solidFill>
              </a:rPr>
              <a:t>Formula dell’innamoramento</a:t>
            </a:r>
          </a:p>
        </p:txBody>
      </p:sp>
      <p:sp>
        <p:nvSpPr>
          <p:cNvPr id="6147" name="Rectangle 3"/>
          <p:cNvSpPr>
            <a:spLocks noGrp="1" noRot="1" noChangeArrowheads="1"/>
          </p:cNvSpPr>
          <p:nvPr>
            <p:ph type="body" sz="half" idx="2"/>
          </p:nvPr>
        </p:nvSpPr>
        <p:spPr>
          <a:xfrm>
            <a:off x="468313" y="5445125"/>
            <a:ext cx="8229600" cy="863600"/>
          </a:xfrm>
        </p:spPr>
        <p:txBody>
          <a:bodyPr/>
          <a:lstStyle/>
          <a:p>
            <a:pPr eaLnBrk="1" hangingPunct="1">
              <a:defRPr/>
            </a:pPr>
            <a:r>
              <a:rPr lang="it-IT" sz="2800" smtClean="0"/>
              <a:t>E……viceversa</a:t>
            </a:r>
          </a:p>
        </p:txBody>
      </p:sp>
      <p:sp>
        <p:nvSpPr>
          <p:cNvPr id="6148" name="AutoShape 4"/>
          <p:cNvSpPr>
            <a:spLocks noChangeArrowheads="1"/>
          </p:cNvSpPr>
          <p:nvPr/>
        </p:nvSpPr>
        <p:spPr bwMode="auto">
          <a:xfrm>
            <a:off x="1187450" y="2420938"/>
            <a:ext cx="2232025" cy="1112837"/>
          </a:xfrm>
          <a:prstGeom prst="wedgeEllipseCallout">
            <a:avLst>
              <a:gd name="adj1" fmla="val -8750"/>
              <a:gd name="adj2" fmla="val 60986"/>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it-IT" altLang="it-IT"/>
          </a:p>
        </p:txBody>
      </p:sp>
      <p:sp>
        <p:nvSpPr>
          <p:cNvPr id="6149" name="Line 5"/>
          <p:cNvSpPr>
            <a:spLocks noChangeShapeType="1"/>
          </p:cNvSpPr>
          <p:nvPr/>
        </p:nvSpPr>
        <p:spPr bwMode="auto">
          <a:xfrm flipH="1" flipV="1">
            <a:off x="1619250" y="4076700"/>
            <a:ext cx="936625" cy="8651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6150" name="Line 6"/>
          <p:cNvSpPr>
            <a:spLocks noChangeShapeType="1"/>
          </p:cNvSpPr>
          <p:nvPr/>
        </p:nvSpPr>
        <p:spPr bwMode="auto">
          <a:xfrm flipV="1">
            <a:off x="1619250" y="3933825"/>
            <a:ext cx="1081088" cy="10795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6151" name="Line 7"/>
          <p:cNvSpPr>
            <a:spLocks noChangeShapeType="1"/>
          </p:cNvSpPr>
          <p:nvPr/>
        </p:nvSpPr>
        <p:spPr bwMode="auto">
          <a:xfrm>
            <a:off x="1979613" y="2636838"/>
            <a:ext cx="360362" cy="431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6152" name="Line 8"/>
          <p:cNvSpPr>
            <a:spLocks noChangeShapeType="1"/>
          </p:cNvSpPr>
          <p:nvPr/>
        </p:nvSpPr>
        <p:spPr bwMode="auto">
          <a:xfrm flipH="1">
            <a:off x="2051050" y="2565400"/>
            <a:ext cx="504825" cy="10080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6153" name="Line 9"/>
          <p:cNvSpPr>
            <a:spLocks noChangeShapeType="1"/>
          </p:cNvSpPr>
          <p:nvPr/>
        </p:nvSpPr>
        <p:spPr bwMode="auto">
          <a:xfrm>
            <a:off x="4067175" y="2924175"/>
            <a:ext cx="6492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6154" name="Line 10"/>
          <p:cNvSpPr>
            <a:spLocks noChangeShapeType="1"/>
          </p:cNvSpPr>
          <p:nvPr/>
        </p:nvSpPr>
        <p:spPr bwMode="auto">
          <a:xfrm>
            <a:off x="4067175" y="3213100"/>
            <a:ext cx="6492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6155" name="AutoShape 11"/>
          <p:cNvSpPr>
            <a:spLocks/>
          </p:cNvSpPr>
          <p:nvPr/>
        </p:nvSpPr>
        <p:spPr bwMode="auto">
          <a:xfrm>
            <a:off x="5580063" y="2349500"/>
            <a:ext cx="292100" cy="2303463"/>
          </a:xfrm>
          <a:prstGeom prst="leftBracket">
            <a:avLst>
              <a:gd name="adj" fmla="val 65716"/>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it-IT" altLang="it-IT"/>
          </a:p>
        </p:txBody>
      </p:sp>
      <p:sp>
        <p:nvSpPr>
          <p:cNvPr id="6156" name="Line 12"/>
          <p:cNvSpPr>
            <a:spLocks noChangeShapeType="1"/>
          </p:cNvSpPr>
          <p:nvPr/>
        </p:nvSpPr>
        <p:spPr bwMode="auto">
          <a:xfrm flipH="1">
            <a:off x="6948488" y="2636838"/>
            <a:ext cx="936625" cy="20875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6157" name="Line 13"/>
          <p:cNvSpPr>
            <a:spLocks noChangeShapeType="1"/>
          </p:cNvSpPr>
          <p:nvPr/>
        </p:nvSpPr>
        <p:spPr bwMode="auto">
          <a:xfrm>
            <a:off x="6877050" y="2636838"/>
            <a:ext cx="574675" cy="9366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Tree>
    <p:extLst>
      <p:ext uri="{BB962C8B-B14F-4D97-AF65-F5344CB8AC3E}">
        <p14:creationId xmlns:p14="http://schemas.microsoft.com/office/powerpoint/2010/main" val="39163672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 to="" calcmode="lin" valueType="num">
                                      <p:cBhvr>
                                        <p:cTn id="7" dur="1" fill="hold"/>
                                        <p:tgtEl>
                                          <p:spTgt spid="6146"/>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150"/>
                                        </p:tgtEl>
                                        <p:attrNameLst>
                                          <p:attrName>style.visibility</p:attrName>
                                        </p:attrNameLst>
                                      </p:cBhvr>
                                      <p:to>
                                        <p:strVal val="visible"/>
                                      </p:to>
                                    </p:set>
                                    <p:anim to="" calcmode="lin" valueType="num">
                                      <p:cBhvr>
                                        <p:cTn id="12" dur="1" fill="hold"/>
                                        <p:tgtEl>
                                          <p:spTgt spid="6150"/>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6149"/>
                                        </p:tgtEl>
                                        <p:attrNameLst>
                                          <p:attrName>style.visibility</p:attrName>
                                        </p:attrNameLst>
                                      </p:cBhvr>
                                      <p:to>
                                        <p:strVal val="visible"/>
                                      </p:to>
                                    </p:set>
                                    <p:anim to="" calcmode="lin" valueType="num">
                                      <p:cBhvr>
                                        <p:cTn id="15" dur="1" fill="hold"/>
                                        <p:tgtEl>
                                          <p:spTgt spid="6149"/>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6148"/>
                                        </p:tgtEl>
                                        <p:attrNameLst>
                                          <p:attrName>style.visibility</p:attrName>
                                        </p:attrNameLst>
                                      </p:cBhvr>
                                      <p:to>
                                        <p:strVal val="visible"/>
                                      </p:to>
                                    </p:set>
                                    <p:anim to="" calcmode="lin" valueType="num">
                                      <p:cBhvr>
                                        <p:cTn id="18" dur="1" fill="hold"/>
                                        <p:tgtEl>
                                          <p:spTgt spid="6148"/>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6152"/>
                                        </p:tgtEl>
                                        <p:attrNameLst>
                                          <p:attrName>style.visibility</p:attrName>
                                        </p:attrNameLst>
                                      </p:cBhvr>
                                      <p:to>
                                        <p:strVal val="visible"/>
                                      </p:to>
                                    </p:set>
                                    <p:anim to="" calcmode="lin" valueType="num">
                                      <p:cBhvr>
                                        <p:cTn id="21" dur="1" fill="hold"/>
                                        <p:tgtEl>
                                          <p:spTgt spid="6152"/>
                                        </p:tgtEl>
                                        <p:attrNameLst>
                                          <p:attrName/>
                                        </p:attrNameLst>
                                      </p:cBhvr>
                                    </p:anim>
                                  </p:childTnLst>
                                </p:cTn>
                              </p:par>
                              <p:par>
                                <p:cTn id="22" presetID="24" presetClass="entr" presetSubtype="0" fill="hold" grpId="0" nodeType="withEffect">
                                  <p:stCondLst>
                                    <p:cond delay="0"/>
                                  </p:stCondLst>
                                  <p:childTnLst>
                                    <p:set>
                                      <p:cBhvr>
                                        <p:cTn id="23" dur="1" fill="hold">
                                          <p:stCondLst>
                                            <p:cond delay="0"/>
                                          </p:stCondLst>
                                        </p:cTn>
                                        <p:tgtEl>
                                          <p:spTgt spid="6151"/>
                                        </p:tgtEl>
                                        <p:attrNameLst>
                                          <p:attrName>style.visibility</p:attrName>
                                        </p:attrNameLst>
                                      </p:cBhvr>
                                      <p:to>
                                        <p:strVal val="visible"/>
                                      </p:to>
                                    </p:set>
                                    <p:anim to="" calcmode="lin" valueType="num">
                                      <p:cBhvr>
                                        <p:cTn id="24" dur="1" fill="hold"/>
                                        <p:tgtEl>
                                          <p:spTgt spid="6151"/>
                                        </p:tgtEl>
                                        <p:attrNameLst>
                                          <p:attrName/>
                                        </p:attrNameLst>
                                      </p:cBhvr>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4" presetClass="entr" presetSubtype="0" fill="hold" grpId="0" nodeType="clickEffect">
                                  <p:stCondLst>
                                    <p:cond delay="0"/>
                                  </p:stCondLst>
                                  <p:childTnLst>
                                    <p:set>
                                      <p:cBhvr>
                                        <p:cTn id="28" dur="1" fill="hold">
                                          <p:stCondLst>
                                            <p:cond delay="0"/>
                                          </p:stCondLst>
                                        </p:cTn>
                                        <p:tgtEl>
                                          <p:spTgt spid="6153"/>
                                        </p:tgtEl>
                                        <p:attrNameLst>
                                          <p:attrName>style.visibility</p:attrName>
                                        </p:attrNameLst>
                                      </p:cBhvr>
                                      <p:to>
                                        <p:strVal val="visible"/>
                                      </p:to>
                                    </p:set>
                                    <p:anim to="" calcmode="lin" valueType="num">
                                      <p:cBhvr>
                                        <p:cTn id="29" dur="1" fill="hold"/>
                                        <p:tgtEl>
                                          <p:spTgt spid="6153"/>
                                        </p:tgtEl>
                                        <p:attrNameLst>
                                          <p:attrName/>
                                        </p:attrNameLst>
                                      </p:cBhvr>
                                    </p:anim>
                                  </p:childTnLst>
                                </p:cTn>
                              </p:par>
                              <p:par>
                                <p:cTn id="30" presetID="24" presetClass="entr" presetSubtype="0" fill="hold" grpId="0" nodeType="withEffect">
                                  <p:stCondLst>
                                    <p:cond delay="0"/>
                                  </p:stCondLst>
                                  <p:childTnLst>
                                    <p:set>
                                      <p:cBhvr>
                                        <p:cTn id="31" dur="1" fill="hold">
                                          <p:stCondLst>
                                            <p:cond delay="0"/>
                                          </p:stCondLst>
                                        </p:cTn>
                                        <p:tgtEl>
                                          <p:spTgt spid="6154"/>
                                        </p:tgtEl>
                                        <p:attrNameLst>
                                          <p:attrName>style.visibility</p:attrName>
                                        </p:attrNameLst>
                                      </p:cBhvr>
                                      <p:to>
                                        <p:strVal val="visible"/>
                                      </p:to>
                                    </p:set>
                                    <p:anim to="" calcmode="lin" valueType="num">
                                      <p:cBhvr>
                                        <p:cTn id="32" dur="1" fill="hold"/>
                                        <p:tgtEl>
                                          <p:spTgt spid="6154"/>
                                        </p:tgtEl>
                                        <p:attrNameLst>
                                          <p:attrName/>
                                        </p:attrNameLst>
                                      </p:cBhvr>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6155"/>
                                        </p:tgtEl>
                                        <p:attrNameLst>
                                          <p:attrName>style.visibility</p:attrName>
                                        </p:attrNameLst>
                                      </p:cBhvr>
                                      <p:to>
                                        <p:strVal val="visible"/>
                                      </p:to>
                                    </p:set>
                                    <p:anim to="" calcmode="lin" valueType="num">
                                      <p:cBhvr>
                                        <p:cTn id="37" dur="1" fill="hold"/>
                                        <p:tgtEl>
                                          <p:spTgt spid="6155"/>
                                        </p:tgtEl>
                                        <p:attrNameLst>
                                          <p:attrName/>
                                        </p:attrNameLst>
                                      </p:cBhvr>
                                    </p:anim>
                                  </p:childTnLst>
                                </p:cTn>
                              </p:par>
                              <p:par>
                                <p:cTn id="38" presetID="24" presetClass="entr" presetSubtype="0" fill="hold" grpId="0" nodeType="withEffect">
                                  <p:stCondLst>
                                    <p:cond delay="0"/>
                                  </p:stCondLst>
                                  <p:childTnLst>
                                    <p:set>
                                      <p:cBhvr>
                                        <p:cTn id="39" dur="1" fill="hold">
                                          <p:stCondLst>
                                            <p:cond delay="0"/>
                                          </p:stCondLst>
                                        </p:cTn>
                                        <p:tgtEl>
                                          <p:spTgt spid="6157"/>
                                        </p:tgtEl>
                                        <p:attrNameLst>
                                          <p:attrName>style.visibility</p:attrName>
                                        </p:attrNameLst>
                                      </p:cBhvr>
                                      <p:to>
                                        <p:strVal val="visible"/>
                                      </p:to>
                                    </p:set>
                                    <p:anim to="" calcmode="lin" valueType="num">
                                      <p:cBhvr>
                                        <p:cTn id="40" dur="1" fill="hold"/>
                                        <p:tgtEl>
                                          <p:spTgt spid="6157"/>
                                        </p:tgtEl>
                                        <p:attrNameLst>
                                          <p:attrName/>
                                        </p:attrNameLst>
                                      </p:cBhvr>
                                    </p:anim>
                                  </p:childTnLst>
                                </p:cTn>
                              </p:par>
                              <p:par>
                                <p:cTn id="41" presetID="24" presetClass="entr" presetSubtype="0" fill="hold" grpId="0" nodeType="withEffect">
                                  <p:stCondLst>
                                    <p:cond delay="0"/>
                                  </p:stCondLst>
                                  <p:childTnLst>
                                    <p:set>
                                      <p:cBhvr>
                                        <p:cTn id="42" dur="1" fill="hold">
                                          <p:stCondLst>
                                            <p:cond delay="0"/>
                                          </p:stCondLst>
                                        </p:cTn>
                                        <p:tgtEl>
                                          <p:spTgt spid="6156"/>
                                        </p:tgtEl>
                                        <p:attrNameLst>
                                          <p:attrName>style.visibility</p:attrName>
                                        </p:attrNameLst>
                                      </p:cBhvr>
                                      <p:to>
                                        <p:strVal val="visible"/>
                                      </p:to>
                                    </p:set>
                                    <p:anim to="" calcmode="lin" valueType="num">
                                      <p:cBhvr>
                                        <p:cTn id="43" dur="1" fill="hold"/>
                                        <p:tgtEl>
                                          <p:spTgt spid="6156"/>
                                        </p:tgtEl>
                                        <p:attrNameLst>
                                          <p:attrName/>
                                        </p:attrNameLst>
                                      </p:cBhvr>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4" presetClass="entr" presetSubtype="0" fill="hold" nodeType="clickEffect">
                                  <p:stCondLst>
                                    <p:cond delay="0"/>
                                  </p:stCondLst>
                                  <p:childTnLst>
                                    <p:set>
                                      <p:cBhvr>
                                        <p:cTn id="47" dur="1" fill="hold">
                                          <p:stCondLst>
                                            <p:cond delay="0"/>
                                          </p:stCondLst>
                                        </p:cTn>
                                        <p:tgtEl>
                                          <p:spTgt spid="6147">
                                            <p:txEl>
                                              <p:pRg st="0" end="0"/>
                                            </p:txEl>
                                          </p:spTgt>
                                        </p:tgtEl>
                                        <p:attrNameLst>
                                          <p:attrName>style.visibility</p:attrName>
                                        </p:attrNameLst>
                                      </p:cBhvr>
                                      <p:to>
                                        <p:strVal val="visible"/>
                                      </p:to>
                                    </p:set>
                                    <p:anim to="" calcmode="lin" valueType="num">
                                      <p:cBhvr>
                                        <p:cTn id="48" dur="1" fill="hold"/>
                                        <p:tgtEl>
                                          <p:spTgt spid="6147">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8" grpId="0" animBg="1"/>
      <p:bldP spid="6149" grpId="0" animBg="1"/>
      <p:bldP spid="6150" grpId="0" animBg="1"/>
      <p:bldP spid="6151" grpId="0" animBg="1"/>
      <p:bldP spid="6152" grpId="0" animBg="1"/>
      <p:bldP spid="6153" grpId="0" animBg="1"/>
      <p:bldP spid="6154" grpId="0" animBg="1"/>
      <p:bldP spid="6155" grpId="0" animBg="1"/>
      <p:bldP spid="6156" grpId="0" animBg="1"/>
      <p:bldP spid="6157"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p:cNvSpPr>
          <p:nvPr/>
        </p:nvSpPr>
        <p:spPr bwMode="auto">
          <a:xfrm>
            <a:off x="2843213" y="1989138"/>
            <a:ext cx="73025" cy="2808287"/>
          </a:xfrm>
          <a:prstGeom prst="rightBracket">
            <a:avLst>
              <a:gd name="adj" fmla="val 320471"/>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it-IT" altLang="it-IT"/>
          </a:p>
        </p:txBody>
      </p:sp>
      <p:sp>
        <p:nvSpPr>
          <p:cNvPr id="9219" name="AutoShape 3"/>
          <p:cNvSpPr>
            <a:spLocks/>
          </p:cNvSpPr>
          <p:nvPr/>
        </p:nvSpPr>
        <p:spPr bwMode="auto">
          <a:xfrm>
            <a:off x="5508625" y="1916113"/>
            <a:ext cx="71438" cy="2952750"/>
          </a:xfrm>
          <a:prstGeom prst="leftBracket">
            <a:avLst>
              <a:gd name="adj" fmla="val 344442"/>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it-IT" altLang="it-IT"/>
          </a:p>
        </p:txBody>
      </p:sp>
      <p:sp>
        <p:nvSpPr>
          <p:cNvPr id="9220" name="Line 4"/>
          <p:cNvSpPr>
            <a:spLocks noChangeShapeType="1"/>
          </p:cNvSpPr>
          <p:nvPr/>
        </p:nvSpPr>
        <p:spPr bwMode="auto">
          <a:xfrm flipV="1">
            <a:off x="1258888" y="2420938"/>
            <a:ext cx="936625" cy="12239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9221" name="Line 5"/>
          <p:cNvSpPr>
            <a:spLocks noChangeShapeType="1"/>
          </p:cNvSpPr>
          <p:nvPr/>
        </p:nvSpPr>
        <p:spPr bwMode="auto">
          <a:xfrm flipH="1" flipV="1">
            <a:off x="1116013" y="2492375"/>
            <a:ext cx="1152525" cy="10080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9222" name="Line 6"/>
          <p:cNvSpPr>
            <a:spLocks noChangeShapeType="1"/>
          </p:cNvSpPr>
          <p:nvPr/>
        </p:nvSpPr>
        <p:spPr bwMode="auto">
          <a:xfrm flipH="1">
            <a:off x="6443663" y="2492375"/>
            <a:ext cx="1081087"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9223" name="Line 7"/>
          <p:cNvSpPr>
            <a:spLocks noChangeShapeType="1"/>
          </p:cNvSpPr>
          <p:nvPr/>
        </p:nvSpPr>
        <p:spPr bwMode="auto">
          <a:xfrm flipH="1" flipV="1">
            <a:off x="6300788" y="2420938"/>
            <a:ext cx="719137" cy="10080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9224" name="AutoShape 8"/>
          <p:cNvSpPr>
            <a:spLocks noChangeArrowheads="1"/>
          </p:cNvSpPr>
          <p:nvPr/>
        </p:nvSpPr>
        <p:spPr bwMode="auto">
          <a:xfrm>
            <a:off x="0" y="333375"/>
            <a:ext cx="2195513" cy="1617663"/>
          </a:xfrm>
          <a:prstGeom prst="wedgeEllipseCallout">
            <a:avLst>
              <a:gd name="adj1" fmla="val 36190"/>
              <a:gd name="adj2" fmla="val 66389"/>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it-IT" altLang="it-IT"/>
          </a:p>
        </p:txBody>
      </p:sp>
      <p:sp>
        <p:nvSpPr>
          <p:cNvPr id="9225" name="AutoShape 9"/>
          <p:cNvSpPr>
            <a:spLocks noChangeArrowheads="1"/>
          </p:cNvSpPr>
          <p:nvPr/>
        </p:nvSpPr>
        <p:spPr bwMode="auto">
          <a:xfrm>
            <a:off x="6227763" y="476250"/>
            <a:ext cx="2592387" cy="1401763"/>
          </a:xfrm>
          <a:prstGeom prst="wedgeEllipseCallout">
            <a:avLst>
              <a:gd name="adj1" fmla="val -23241"/>
              <a:gd name="adj2" fmla="val 71065"/>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it-IT" altLang="it-IT"/>
          </a:p>
        </p:txBody>
      </p:sp>
      <p:sp>
        <p:nvSpPr>
          <p:cNvPr id="9226" name="Line 10"/>
          <p:cNvSpPr>
            <a:spLocks noChangeShapeType="1"/>
          </p:cNvSpPr>
          <p:nvPr/>
        </p:nvSpPr>
        <p:spPr bwMode="auto">
          <a:xfrm flipV="1">
            <a:off x="1331913" y="692150"/>
            <a:ext cx="576262" cy="7207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9227" name="Line 11"/>
          <p:cNvSpPr>
            <a:spLocks noChangeShapeType="1"/>
          </p:cNvSpPr>
          <p:nvPr/>
        </p:nvSpPr>
        <p:spPr bwMode="auto">
          <a:xfrm flipH="1" flipV="1">
            <a:off x="1331913" y="692150"/>
            <a:ext cx="287337" cy="36036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9228" name="Line 12"/>
          <p:cNvSpPr>
            <a:spLocks noChangeShapeType="1"/>
          </p:cNvSpPr>
          <p:nvPr/>
        </p:nvSpPr>
        <p:spPr bwMode="auto">
          <a:xfrm flipV="1">
            <a:off x="6804025" y="765175"/>
            <a:ext cx="576263" cy="7191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9229" name="Line 13"/>
          <p:cNvSpPr>
            <a:spLocks noChangeShapeType="1"/>
          </p:cNvSpPr>
          <p:nvPr/>
        </p:nvSpPr>
        <p:spPr bwMode="auto">
          <a:xfrm>
            <a:off x="6732588" y="765175"/>
            <a:ext cx="719137" cy="7191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9230" name="Line 14"/>
          <p:cNvSpPr>
            <a:spLocks noChangeShapeType="1"/>
          </p:cNvSpPr>
          <p:nvPr/>
        </p:nvSpPr>
        <p:spPr bwMode="auto">
          <a:xfrm>
            <a:off x="3132138" y="4437063"/>
            <a:ext cx="50323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9231" name="Line 15"/>
          <p:cNvSpPr>
            <a:spLocks noChangeShapeType="1"/>
          </p:cNvSpPr>
          <p:nvPr/>
        </p:nvSpPr>
        <p:spPr bwMode="auto">
          <a:xfrm>
            <a:off x="3419475" y="4221163"/>
            <a:ext cx="0" cy="5762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9232" name="Line 16"/>
          <p:cNvSpPr>
            <a:spLocks noChangeShapeType="1"/>
          </p:cNvSpPr>
          <p:nvPr/>
        </p:nvSpPr>
        <p:spPr bwMode="auto">
          <a:xfrm flipH="1">
            <a:off x="4859338" y="4437063"/>
            <a:ext cx="5048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9233" name="AutoShape 17"/>
          <p:cNvSpPr>
            <a:spLocks noChangeArrowheads="1"/>
          </p:cNvSpPr>
          <p:nvPr/>
        </p:nvSpPr>
        <p:spPr bwMode="auto">
          <a:xfrm>
            <a:off x="2124075" y="476250"/>
            <a:ext cx="4537075" cy="1439863"/>
          </a:xfrm>
          <a:prstGeom prst="curvedDownArrow">
            <a:avLst>
              <a:gd name="adj1" fmla="val 28549"/>
              <a:gd name="adj2" fmla="val 124481"/>
              <a:gd name="adj3" fmla="val 33296"/>
            </a:avLst>
          </a:prstGeom>
          <a:solidFill>
            <a:srgbClr val="3366FF"/>
          </a:solidFill>
          <a:ln w="9525">
            <a:solidFill>
              <a:schemeClr val="tx1"/>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it-IT" altLang="it-IT"/>
          </a:p>
        </p:txBody>
      </p:sp>
      <p:sp>
        <p:nvSpPr>
          <p:cNvPr id="9234" name="Rectangle 18"/>
          <p:cNvSpPr>
            <a:spLocks noChangeArrowheads="1"/>
          </p:cNvSpPr>
          <p:nvPr/>
        </p:nvSpPr>
        <p:spPr bwMode="auto">
          <a:xfrm>
            <a:off x="2700338" y="0"/>
            <a:ext cx="3549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it-IT" altLang="it-IT" b="1" dirty="0">
                <a:solidFill>
                  <a:srgbClr val="0070C0"/>
                </a:solidFill>
              </a:rPr>
              <a:t>DINAMICA DELLA DELUSIONE</a:t>
            </a:r>
          </a:p>
        </p:txBody>
      </p:sp>
      <p:sp>
        <p:nvSpPr>
          <p:cNvPr id="9235" name="AutoShape 19"/>
          <p:cNvSpPr>
            <a:spLocks noChangeArrowheads="1"/>
          </p:cNvSpPr>
          <p:nvPr/>
        </p:nvSpPr>
        <p:spPr bwMode="auto">
          <a:xfrm rot="10800000">
            <a:off x="1476375" y="4868863"/>
            <a:ext cx="5400675" cy="1079500"/>
          </a:xfrm>
          <a:prstGeom prst="curvedDownArrow">
            <a:avLst>
              <a:gd name="adj1" fmla="val 51118"/>
              <a:gd name="adj2" fmla="val 151177"/>
              <a:gd name="adj3" fmla="val 33333"/>
            </a:avLst>
          </a:prstGeom>
          <a:solidFill>
            <a:srgbClr val="3366FF"/>
          </a:solidFill>
          <a:ln w="9525">
            <a:solidFill>
              <a:schemeClr val="tx1"/>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it-IT" altLang="it-IT"/>
          </a:p>
        </p:txBody>
      </p:sp>
    </p:spTree>
    <p:extLst>
      <p:ext uri="{BB962C8B-B14F-4D97-AF65-F5344CB8AC3E}">
        <p14:creationId xmlns:p14="http://schemas.microsoft.com/office/powerpoint/2010/main" val="37130288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9234"/>
                                        </p:tgtEl>
                                        <p:attrNameLst>
                                          <p:attrName>style.visibility</p:attrName>
                                        </p:attrNameLst>
                                      </p:cBhvr>
                                      <p:to>
                                        <p:strVal val="visible"/>
                                      </p:to>
                                    </p:set>
                                    <p:anim to="" calcmode="lin" valueType="num">
                                      <p:cBhvr>
                                        <p:cTn id="7" dur="1" fill="hold"/>
                                        <p:tgtEl>
                                          <p:spTgt spid="9234"/>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9221"/>
                                        </p:tgtEl>
                                        <p:attrNameLst>
                                          <p:attrName>style.visibility</p:attrName>
                                        </p:attrNameLst>
                                      </p:cBhvr>
                                      <p:to>
                                        <p:strVal val="visible"/>
                                      </p:to>
                                    </p:set>
                                    <p:anim to="" calcmode="lin" valueType="num">
                                      <p:cBhvr>
                                        <p:cTn id="12" dur="1" fill="hold"/>
                                        <p:tgtEl>
                                          <p:spTgt spid="9221"/>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9220"/>
                                        </p:tgtEl>
                                        <p:attrNameLst>
                                          <p:attrName>style.visibility</p:attrName>
                                        </p:attrNameLst>
                                      </p:cBhvr>
                                      <p:to>
                                        <p:strVal val="visible"/>
                                      </p:to>
                                    </p:set>
                                    <p:anim to="" calcmode="lin" valueType="num">
                                      <p:cBhvr>
                                        <p:cTn id="15" dur="1" fill="hold"/>
                                        <p:tgtEl>
                                          <p:spTgt spid="9220"/>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9218"/>
                                        </p:tgtEl>
                                        <p:attrNameLst>
                                          <p:attrName>style.visibility</p:attrName>
                                        </p:attrNameLst>
                                      </p:cBhvr>
                                      <p:to>
                                        <p:strVal val="visible"/>
                                      </p:to>
                                    </p:set>
                                    <p:anim to="" calcmode="lin" valueType="num">
                                      <p:cBhvr>
                                        <p:cTn id="18" dur="1" fill="hold"/>
                                        <p:tgtEl>
                                          <p:spTgt spid="9218"/>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9219"/>
                                        </p:tgtEl>
                                        <p:attrNameLst>
                                          <p:attrName>style.visibility</p:attrName>
                                        </p:attrNameLst>
                                      </p:cBhvr>
                                      <p:to>
                                        <p:strVal val="visible"/>
                                      </p:to>
                                    </p:set>
                                    <p:anim to="" calcmode="lin" valueType="num">
                                      <p:cBhvr>
                                        <p:cTn id="21" dur="1" fill="hold"/>
                                        <p:tgtEl>
                                          <p:spTgt spid="9219"/>
                                        </p:tgtEl>
                                        <p:attrNameLst>
                                          <p:attrName/>
                                        </p:attrNameLst>
                                      </p:cBhvr>
                                    </p:anim>
                                  </p:childTnLst>
                                </p:cTn>
                              </p:par>
                              <p:par>
                                <p:cTn id="22" presetID="24" presetClass="entr" presetSubtype="0" fill="hold" grpId="0" nodeType="withEffect">
                                  <p:stCondLst>
                                    <p:cond delay="0"/>
                                  </p:stCondLst>
                                  <p:childTnLst>
                                    <p:set>
                                      <p:cBhvr>
                                        <p:cTn id="23" dur="1" fill="hold">
                                          <p:stCondLst>
                                            <p:cond delay="0"/>
                                          </p:stCondLst>
                                        </p:cTn>
                                        <p:tgtEl>
                                          <p:spTgt spid="9223"/>
                                        </p:tgtEl>
                                        <p:attrNameLst>
                                          <p:attrName>style.visibility</p:attrName>
                                        </p:attrNameLst>
                                      </p:cBhvr>
                                      <p:to>
                                        <p:strVal val="visible"/>
                                      </p:to>
                                    </p:set>
                                    <p:anim to="" calcmode="lin" valueType="num">
                                      <p:cBhvr>
                                        <p:cTn id="24" dur="1" fill="hold"/>
                                        <p:tgtEl>
                                          <p:spTgt spid="9223"/>
                                        </p:tgtEl>
                                        <p:attrNameLst>
                                          <p:attrName/>
                                        </p:attrNameLst>
                                      </p:cBhvr>
                                    </p:anim>
                                  </p:childTnLst>
                                </p:cTn>
                              </p:par>
                              <p:par>
                                <p:cTn id="25" presetID="24" presetClass="entr" presetSubtype="0" fill="hold" grpId="0" nodeType="withEffect">
                                  <p:stCondLst>
                                    <p:cond delay="0"/>
                                  </p:stCondLst>
                                  <p:childTnLst>
                                    <p:set>
                                      <p:cBhvr>
                                        <p:cTn id="26" dur="1" fill="hold">
                                          <p:stCondLst>
                                            <p:cond delay="0"/>
                                          </p:stCondLst>
                                        </p:cTn>
                                        <p:tgtEl>
                                          <p:spTgt spid="9222"/>
                                        </p:tgtEl>
                                        <p:attrNameLst>
                                          <p:attrName>style.visibility</p:attrName>
                                        </p:attrNameLst>
                                      </p:cBhvr>
                                      <p:to>
                                        <p:strVal val="visible"/>
                                      </p:to>
                                    </p:set>
                                    <p:anim to="" calcmode="lin" valueType="num">
                                      <p:cBhvr>
                                        <p:cTn id="27" dur="1" fill="hold"/>
                                        <p:tgtEl>
                                          <p:spTgt spid="9222"/>
                                        </p:tgtEl>
                                        <p:attrNameLst>
                                          <p:attrName/>
                                        </p:attrNameLst>
                                      </p:cBhvr>
                                    </p:anim>
                                  </p:childTnLst>
                                </p:cTn>
                              </p:par>
                              <p:par>
                                <p:cTn id="28" presetID="24" presetClass="entr" presetSubtype="0" fill="hold" grpId="0" nodeType="withEffect">
                                  <p:stCondLst>
                                    <p:cond delay="0"/>
                                  </p:stCondLst>
                                  <p:childTnLst>
                                    <p:set>
                                      <p:cBhvr>
                                        <p:cTn id="29" dur="1" fill="hold">
                                          <p:stCondLst>
                                            <p:cond delay="0"/>
                                          </p:stCondLst>
                                        </p:cTn>
                                        <p:tgtEl>
                                          <p:spTgt spid="9225"/>
                                        </p:tgtEl>
                                        <p:attrNameLst>
                                          <p:attrName>style.visibility</p:attrName>
                                        </p:attrNameLst>
                                      </p:cBhvr>
                                      <p:to>
                                        <p:strVal val="visible"/>
                                      </p:to>
                                    </p:set>
                                    <p:anim to="" calcmode="lin" valueType="num">
                                      <p:cBhvr>
                                        <p:cTn id="30" dur="1" fill="hold"/>
                                        <p:tgtEl>
                                          <p:spTgt spid="9225"/>
                                        </p:tgtEl>
                                        <p:attrNameLst>
                                          <p:attrName/>
                                        </p:attrNameLst>
                                      </p:cBhvr>
                                    </p:anim>
                                  </p:childTnLst>
                                </p:cTn>
                              </p:par>
                              <p:par>
                                <p:cTn id="31" presetID="24" presetClass="entr" presetSubtype="0" fill="hold" grpId="0" nodeType="withEffect">
                                  <p:stCondLst>
                                    <p:cond delay="0"/>
                                  </p:stCondLst>
                                  <p:childTnLst>
                                    <p:set>
                                      <p:cBhvr>
                                        <p:cTn id="32" dur="1" fill="hold">
                                          <p:stCondLst>
                                            <p:cond delay="0"/>
                                          </p:stCondLst>
                                        </p:cTn>
                                        <p:tgtEl>
                                          <p:spTgt spid="9229"/>
                                        </p:tgtEl>
                                        <p:attrNameLst>
                                          <p:attrName>style.visibility</p:attrName>
                                        </p:attrNameLst>
                                      </p:cBhvr>
                                      <p:to>
                                        <p:strVal val="visible"/>
                                      </p:to>
                                    </p:set>
                                    <p:anim to="" calcmode="lin" valueType="num">
                                      <p:cBhvr>
                                        <p:cTn id="33" dur="1" fill="hold"/>
                                        <p:tgtEl>
                                          <p:spTgt spid="9229"/>
                                        </p:tgtEl>
                                        <p:attrNameLst>
                                          <p:attrName/>
                                        </p:attrNameLst>
                                      </p:cBhvr>
                                    </p:anim>
                                  </p:childTnLst>
                                </p:cTn>
                              </p:par>
                              <p:par>
                                <p:cTn id="34" presetID="24" presetClass="entr" presetSubtype="0" fill="hold" grpId="0" nodeType="withEffect">
                                  <p:stCondLst>
                                    <p:cond delay="0"/>
                                  </p:stCondLst>
                                  <p:childTnLst>
                                    <p:set>
                                      <p:cBhvr>
                                        <p:cTn id="35" dur="1" fill="hold">
                                          <p:stCondLst>
                                            <p:cond delay="0"/>
                                          </p:stCondLst>
                                        </p:cTn>
                                        <p:tgtEl>
                                          <p:spTgt spid="9228"/>
                                        </p:tgtEl>
                                        <p:attrNameLst>
                                          <p:attrName>style.visibility</p:attrName>
                                        </p:attrNameLst>
                                      </p:cBhvr>
                                      <p:to>
                                        <p:strVal val="visible"/>
                                      </p:to>
                                    </p:set>
                                    <p:anim to="" calcmode="lin" valueType="num">
                                      <p:cBhvr>
                                        <p:cTn id="36" dur="1" fill="hold"/>
                                        <p:tgtEl>
                                          <p:spTgt spid="9228"/>
                                        </p:tgtEl>
                                        <p:attrNameLst>
                                          <p:attrName/>
                                        </p:attrNameLst>
                                      </p:cBhvr>
                                    </p:anim>
                                  </p:childTnLst>
                                </p:cTn>
                              </p:par>
                              <p:par>
                                <p:cTn id="37" presetID="24" presetClass="entr" presetSubtype="0" fill="hold" grpId="0" nodeType="withEffect">
                                  <p:stCondLst>
                                    <p:cond delay="0"/>
                                  </p:stCondLst>
                                  <p:childTnLst>
                                    <p:set>
                                      <p:cBhvr>
                                        <p:cTn id="38" dur="1" fill="hold">
                                          <p:stCondLst>
                                            <p:cond delay="0"/>
                                          </p:stCondLst>
                                        </p:cTn>
                                        <p:tgtEl>
                                          <p:spTgt spid="9224"/>
                                        </p:tgtEl>
                                        <p:attrNameLst>
                                          <p:attrName>style.visibility</p:attrName>
                                        </p:attrNameLst>
                                      </p:cBhvr>
                                      <p:to>
                                        <p:strVal val="visible"/>
                                      </p:to>
                                    </p:set>
                                    <p:anim to="" calcmode="lin" valueType="num">
                                      <p:cBhvr>
                                        <p:cTn id="39" dur="1" fill="hold"/>
                                        <p:tgtEl>
                                          <p:spTgt spid="9224"/>
                                        </p:tgtEl>
                                        <p:attrNameLst>
                                          <p:attrName/>
                                        </p:attrNameLst>
                                      </p:cBhvr>
                                    </p:anim>
                                  </p:childTnLst>
                                </p:cTn>
                              </p:par>
                              <p:par>
                                <p:cTn id="40" presetID="24" presetClass="entr" presetSubtype="0" fill="hold" grpId="0" nodeType="withEffect">
                                  <p:stCondLst>
                                    <p:cond delay="0"/>
                                  </p:stCondLst>
                                  <p:childTnLst>
                                    <p:set>
                                      <p:cBhvr>
                                        <p:cTn id="41" dur="1" fill="hold">
                                          <p:stCondLst>
                                            <p:cond delay="0"/>
                                          </p:stCondLst>
                                        </p:cTn>
                                        <p:tgtEl>
                                          <p:spTgt spid="9226"/>
                                        </p:tgtEl>
                                        <p:attrNameLst>
                                          <p:attrName>style.visibility</p:attrName>
                                        </p:attrNameLst>
                                      </p:cBhvr>
                                      <p:to>
                                        <p:strVal val="visible"/>
                                      </p:to>
                                    </p:set>
                                    <p:anim to="" calcmode="lin" valueType="num">
                                      <p:cBhvr>
                                        <p:cTn id="42" dur="1" fill="hold"/>
                                        <p:tgtEl>
                                          <p:spTgt spid="9226"/>
                                        </p:tgtEl>
                                        <p:attrNameLst>
                                          <p:attrName/>
                                        </p:attrNameLst>
                                      </p:cBhvr>
                                    </p:anim>
                                  </p:childTnLst>
                                </p:cTn>
                              </p:par>
                              <p:par>
                                <p:cTn id="43" presetID="24" presetClass="entr" presetSubtype="0" fill="hold" grpId="0" nodeType="withEffect">
                                  <p:stCondLst>
                                    <p:cond delay="0"/>
                                  </p:stCondLst>
                                  <p:childTnLst>
                                    <p:set>
                                      <p:cBhvr>
                                        <p:cTn id="44" dur="1" fill="hold">
                                          <p:stCondLst>
                                            <p:cond delay="0"/>
                                          </p:stCondLst>
                                        </p:cTn>
                                        <p:tgtEl>
                                          <p:spTgt spid="9227"/>
                                        </p:tgtEl>
                                        <p:attrNameLst>
                                          <p:attrName>style.visibility</p:attrName>
                                        </p:attrNameLst>
                                      </p:cBhvr>
                                      <p:to>
                                        <p:strVal val="visible"/>
                                      </p:to>
                                    </p:set>
                                    <p:anim to="" calcmode="lin" valueType="num">
                                      <p:cBhvr>
                                        <p:cTn id="45" dur="1" fill="hold"/>
                                        <p:tgtEl>
                                          <p:spTgt spid="9227"/>
                                        </p:tgtEl>
                                        <p:attrNameLst>
                                          <p:attrName/>
                                        </p:attrNameLst>
                                      </p:cBhvr>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4" presetClass="entr" presetSubtype="0" fill="hold" grpId="0" nodeType="clickEffect">
                                  <p:stCondLst>
                                    <p:cond delay="0"/>
                                  </p:stCondLst>
                                  <p:childTnLst>
                                    <p:set>
                                      <p:cBhvr>
                                        <p:cTn id="49" dur="1" fill="hold">
                                          <p:stCondLst>
                                            <p:cond delay="0"/>
                                          </p:stCondLst>
                                        </p:cTn>
                                        <p:tgtEl>
                                          <p:spTgt spid="9231"/>
                                        </p:tgtEl>
                                        <p:attrNameLst>
                                          <p:attrName>style.visibility</p:attrName>
                                        </p:attrNameLst>
                                      </p:cBhvr>
                                      <p:to>
                                        <p:strVal val="visible"/>
                                      </p:to>
                                    </p:set>
                                    <p:anim to="" calcmode="lin" valueType="num">
                                      <p:cBhvr>
                                        <p:cTn id="50" dur="1" fill="hold"/>
                                        <p:tgtEl>
                                          <p:spTgt spid="9231"/>
                                        </p:tgtEl>
                                        <p:attrNameLst>
                                          <p:attrName/>
                                        </p:attrNameLst>
                                      </p:cBhvr>
                                    </p:anim>
                                  </p:childTnLst>
                                </p:cTn>
                              </p:par>
                              <p:par>
                                <p:cTn id="51" presetID="24" presetClass="entr" presetSubtype="0" fill="hold" grpId="0" nodeType="withEffect">
                                  <p:stCondLst>
                                    <p:cond delay="0"/>
                                  </p:stCondLst>
                                  <p:childTnLst>
                                    <p:set>
                                      <p:cBhvr>
                                        <p:cTn id="52" dur="1" fill="hold">
                                          <p:stCondLst>
                                            <p:cond delay="0"/>
                                          </p:stCondLst>
                                        </p:cTn>
                                        <p:tgtEl>
                                          <p:spTgt spid="9230"/>
                                        </p:tgtEl>
                                        <p:attrNameLst>
                                          <p:attrName>style.visibility</p:attrName>
                                        </p:attrNameLst>
                                      </p:cBhvr>
                                      <p:to>
                                        <p:strVal val="visible"/>
                                      </p:to>
                                    </p:set>
                                    <p:anim to="" calcmode="lin" valueType="num">
                                      <p:cBhvr>
                                        <p:cTn id="53" dur="1" fill="hold"/>
                                        <p:tgtEl>
                                          <p:spTgt spid="9230"/>
                                        </p:tgtEl>
                                        <p:attrNameLst>
                                          <p:attrName/>
                                        </p:attrNameLst>
                                      </p:cBhvr>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24" presetClass="entr" presetSubtype="0" fill="hold" grpId="0" nodeType="clickEffect">
                                  <p:stCondLst>
                                    <p:cond delay="0"/>
                                  </p:stCondLst>
                                  <p:childTnLst>
                                    <p:set>
                                      <p:cBhvr>
                                        <p:cTn id="57" dur="1" fill="hold">
                                          <p:stCondLst>
                                            <p:cond delay="0"/>
                                          </p:stCondLst>
                                        </p:cTn>
                                        <p:tgtEl>
                                          <p:spTgt spid="9232"/>
                                        </p:tgtEl>
                                        <p:attrNameLst>
                                          <p:attrName>style.visibility</p:attrName>
                                        </p:attrNameLst>
                                      </p:cBhvr>
                                      <p:to>
                                        <p:strVal val="visible"/>
                                      </p:to>
                                    </p:set>
                                    <p:anim to="" calcmode="lin" valueType="num">
                                      <p:cBhvr>
                                        <p:cTn id="58" dur="1" fill="hold"/>
                                        <p:tgtEl>
                                          <p:spTgt spid="9232"/>
                                        </p:tgtEl>
                                        <p:attrNameLst>
                                          <p:attrName/>
                                        </p:attrNameLst>
                                      </p:cBhvr>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4" presetClass="entr" presetSubtype="0" fill="hold" grpId="0" nodeType="clickEffect">
                                  <p:stCondLst>
                                    <p:cond delay="0"/>
                                  </p:stCondLst>
                                  <p:childTnLst>
                                    <p:set>
                                      <p:cBhvr>
                                        <p:cTn id="62" dur="1" fill="hold">
                                          <p:stCondLst>
                                            <p:cond delay="0"/>
                                          </p:stCondLst>
                                        </p:cTn>
                                        <p:tgtEl>
                                          <p:spTgt spid="9233"/>
                                        </p:tgtEl>
                                        <p:attrNameLst>
                                          <p:attrName>style.visibility</p:attrName>
                                        </p:attrNameLst>
                                      </p:cBhvr>
                                      <p:to>
                                        <p:strVal val="visible"/>
                                      </p:to>
                                    </p:set>
                                    <p:anim to="" calcmode="lin" valueType="num">
                                      <p:cBhvr>
                                        <p:cTn id="63" dur="1" fill="hold"/>
                                        <p:tgtEl>
                                          <p:spTgt spid="9233"/>
                                        </p:tgtEl>
                                        <p:attrNameLst>
                                          <p:attrName/>
                                        </p:attrNameLst>
                                      </p:cBhvr>
                                    </p:anim>
                                  </p:childTnLst>
                                </p:cTn>
                              </p:par>
                              <p:par>
                                <p:cTn id="64" presetID="24" presetClass="entr" presetSubtype="0" fill="hold" grpId="0" nodeType="withEffect">
                                  <p:stCondLst>
                                    <p:cond delay="0"/>
                                  </p:stCondLst>
                                  <p:childTnLst>
                                    <p:set>
                                      <p:cBhvr>
                                        <p:cTn id="65" dur="1" fill="hold">
                                          <p:stCondLst>
                                            <p:cond delay="0"/>
                                          </p:stCondLst>
                                        </p:cTn>
                                        <p:tgtEl>
                                          <p:spTgt spid="9235"/>
                                        </p:tgtEl>
                                        <p:attrNameLst>
                                          <p:attrName>style.visibility</p:attrName>
                                        </p:attrNameLst>
                                      </p:cBhvr>
                                      <p:to>
                                        <p:strVal val="visible"/>
                                      </p:to>
                                    </p:set>
                                    <p:anim to="" calcmode="lin" valueType="num">
                                      <p:cBhvr>
                                        <p:cTn id="66" dur="1" fill="hold"/>
                                        <p:tgtEl>
                                          <p:spTgt spid="923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animBg="1"/>
      <p:bldP spid="9219" grpId="0" animBg="1"/>
      <p:bldP spid="9220" grpId="0" animBg="1"/>
      <p:bldP spid="9221" grpId="0" animBg="1"/>
      <p:bldP spid="9222" grpId="0" animBg="1"/>
      <p:bldP spid="9223" grpId="0" animBg="1"/>
      <p:bldP spid="9224" grpId="0" animBg="1"/>
      <p:bldP spid="9225" grpId="0" animBg="1"/>
      <p:bldP spid="9226" grpId="0" animBg="1"/>
      <p:bldP spid="9227" grpId="0" animBg="1"/>
      <p:bldP spid="9228" grpId="0" animBg="1"/>
      <p:bldP spid="9229" grpId="0" animBg="1"/>
      <p:bldP spid="9230" grpId="0" animBg="1"/>
      <p:bldP spid="9231" grpId="0" animBg="1"/>
      <p:bldP spid="9232" grpId="0" animBg="1"/>
      <p:bldP spid="9233" grpId="0" animBg="1"/>
      <p:bldP spid="9234" grpId="0"/>
      <p:bldP spid="923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a:normAutofit fontScale="90000"/>
          </a:bodyPr>
          <a:lstStyle/>
          <a:p>
            <a:pPr eaLnBrk="1" hangingPunct="1">
              <a:defRPr/>
            </a:pPr>
            <a:r>
              <a:rPr lang="it-IT" dirty="0" smtClean="0">
                <a:solidFill>
                  <a:srgbClr val="0070C0"/>
                </a:solidFill>
              </a:rPr>
              <a:t>Sintesi dell’amore Agape</a:t>
            </a:r>
            <a:br>
              <a:rPr lang="it-IT" dirty="0" smtClean="0">
                <a:solidFill>
                  <a:srgbClr val="0070C0"/>
                </a:solidFill>
              </a:rPr>
            </a:br>
            <a:r>
              <a:rPr lang="it-IT" dirty="0" smtClean="0">
                <a:solidFill>
                  <a:srgbClr val="0070C0"/>
                </a:solidFill>
              </a:rPr>
              <a:t>DINAMICA DELL’AMORE</a:t>
            </a:r>
          </a:p>
        </p:txBody>
      </p:sp>
      <p:sp>
        <p:nvSpPr>
          <p:cNvPr id="10243" name="Rectangle 3"/>
          <p:cNvSpPr>
            <a:spLocks noGrp="1" noRot="1" noChangeArrowheads="1"/>
          </p:cNvSpPr>
          <p:nvPr>
            <p:ph sz="half" idx="1"/>
          </p:nvPr>
        </p:nvSpPr>
        <p:spPr>
          <a:xfrm>
            <a:off x="457200" y="1600200"/>
            <a:ext cx="5483225" cy="5141913"/>
          </a:xfrm>
        </p:spPr>
        <p:txBody>
          <a:bodyPr/>
          <a:lstStyle/>
          <a:p>
            <a:pPr eaLnBrk="1" hangingPunct="1">
              <a:defRPr/>
            </a:pPr>
            <a:r>
              <a:rPr lang="it-IT" sz="1600" dirty="0" smtClean="0"/>
              <a:t>INNAMORAMENTO           SENTIMENTI POS.(80%)</a:t>
            </a:r>
          </a:p>
          <a:p>
            <a:pPr eaLnBrk="1" hangingPunct="1">
              <a:defRPr/>
            </a:pPr>
            <a:endParaRPr lang="it-IT" sz="1600" dirty="0" smtClean="0"/>
          </a:p>
          <a:p>
            <a:pPr eaLnBrk="1" hangingPunct="1">
              <a:defRPr/>
            </a:pPr>
            <a:endParaRPr lang="it-IT" sz="1600" dirty="0" smtClean="0"/>
          </a:p>
          <a:p>
            <a:pPr eaLnBrk="1" hangingPunct="1">
              <a:defRPr/>
            </a:pPr>
            <a:endParaRPr lang="it-IT" sz="1600" dirty="0" smtClean="0"/>
          </a:p>
          <a:p>
            <a:pPr eaLnBrk="1" hangingPunct="1">
              <a:defRPr/>
            </a:pPr>
            <a:endParaRPr lang="it-IT" sz="1600" dirty="0" smtClean="0"/>
          </a:p>
          <a:p>
            <a:pPr eaLnBrk="1" hangingPunct="1">
              <a:defRPr/>
            </a:pPr>
            <a:r>
              <a:rPr lang="it-IT" sz="1600" dirty="0" smtClean="0"/>
              <a:t>DELUSIONE         SENTIMENTI NEG.(20%)</a:t>
            </a:r>
          </a:p>
          <a:p>
            <a:pPr eaLnBrk="1" hangingPunct="1">
              <a:defRPr/>
            </a:pPr>
            <a:endParaRPr lang="it-IT" dirty="0" smtClean="0"/>
          </a:p>
          <a:p>
            <a:pPr eaLnBrk="1" hangingPunct="1">
              <a:defRPr/>
            </a:pPr>
            <a:endParaRPr lang="it-IT" sz="1600" dirty="0" smtClean="0"/>
          </a:p>
          <a:p>
            <a:pPr eaLnBrk="1" hangingPunct="1">
              <a:defRPr/>
            </a:pPr>
            <a:endParaRPr lang="it-IT" sz="1600" dirty="0" smtClean="0"/>
          </a:p>
          <a:p>
            <a:pPr eaLnBrk="1" hangingPunct="1">
              <a:defRPr/>
            </a:pPr>
            <a:endParaRPr lang="it-IT" sz="1600" dirty="0" smtClean="0"/>
          </a:p>
          <a:p>
            <a:pPr eaLnBrk="1" hangingPunct="1">
              <a:defRPr/>
            </a:pPr>
            <a:r>
              <a:rPr lang="it-IT" sz="1600" dirty="0" smtClean="0"/>
              <a:t>DONO DI SE’</a:t>
            </a:r>
          </a:p>
          <a:p>
            <a:pPr eaLnBrk="1" hangingPunct="1">
              <a:defRPr/>
            </a:pPr>
            <a:endParaRPr lang="it-IT" sz="1600" dirty="0" smtClean="0"/>
          </a:p>
          <a:p>
            <a:pPr eaLnBrk="1" hangingPunct="1">
              <a:buFont typeface="Wingdings" pitchFamily="2" charset="2"/>
              <a:buNone/>
              <a:defRPr/>
            </a:pPr>
            <a:endParaRPr lang="it-IT" sz="1600" dirty="0" smtClean="0"/>
          </a:p>
          <a:p>
            <a:pPr eaLnBrk="1" hangingPunct="1">
              <a:buFont typeface="Wingdings" pitchFamily="2" charset="2"/>
              <a:buNone/>
              <a:defRPr/>
            </a:pPr>
            <a:endParaRPr lang="it-IT" sz="1600" dirty="0" smtClean="0"/>
          </a:p>
          <a:p>
            <a:pPr eaLnBrk="1" hangingPunct="1">
              <a:buFont typeface="Wingdings" pitchFamily="2" charset="2"/>
              <a:buNone/>
              <a:defRPr/>
            </a:pPr>
            <a:r>
              <a:rPr lang="it-IT" sz="1600" smtClean="0"/>
              <a:t>_________________________________________</a:t>
            </a:r>
            <a:endParaRPr lang="it-IT" sz="1600" dirty="0" smtClean="0"/>
          </a:p>
          <a:p>
            <a:pPr eaLnBrk="1" hangingPunct="1">
              <a:buFont typeface="Wingdings" pitchFamily="2" charset="2"/>
              <a:buNone/>
              <a:defRPr/>
            </a:pPr>
            <a:r>
              <a:rPr lang="it-IT" sz="2000" b="1" dirty="0" smtClean="0"/>
              <a:t>	A M A R E</a:t>
            </a:r>
          </a:p>
        </p:txBody>
      </p:sp>
      <p:sp>
        <p:nvSpPr>
          <p:cNvPr id="10244" name="Rectangle 4"/>
          <p:cNvSpPr>
            <a:spLocks noGrp="1" noRot="1" noChangeArrowheads="1"/>
          </p:cNvSpPr>
          <p:nvPr>
            <p:ph sz="half" idx="2"/>
          </p:nvPr>
        </p:nvSpPr>
        <p:spPr>
          <a:xfrm>
            <a:off x="5327650" y="2060575"/>
            <a:ext cx="3816350" cy="4065588"/>
          </a:xfrm>
        </p:spPr>
        <p:txBody>
          <a:bodyPr/>
          <a:lstStyle/>
          <a:p>
            <a:pPr marL="533400" indent="-533400" eaLnBrk="1" hangingPunct="1">
              <a:buClr>
                <a:schemeClr val="tx1"/>
              </a:buClr>
              <a:buFont typeface="Wingdings" pitchFamily="2" charset="2"/>
              <a:buChar char="Ø"/>
              <a:defRPr/>
            </a:pPr>
            <a:r>
              <a:rPr lang="it-IT" sz="1800" b="1" smtClean="0"/>
              <a:t>Separazione</a:t>
            </a:r>
          </a:p>
          <a:p>
            <a:pPr marL="914400" lvl="1" indent="-457200" eaLnBrk="1" hangingPunct="1">
              <a:buFont typeface="Wingdings" pitchFamily="2" charset="2"/>
              <a:buNone/>
              <a:defRPr/>
            </a:pPr>
            <a:r>
              <a:rPr lang="it-IT" sz="1600" smtClean="0"/>
              <a:t>(Logica del piacere)</a:t>
            </a:r>
          </a:p>
          <a:p>
            <a:pPr marL="533400" indent="-533400" eaLnBrk="1" hangingPunct="1">
              <a:buClr>
                <a:schemeClr val="tx1"/>
              </a:buClr>
              <a:buFont typeface="Wingdings" pitchFamily="2" charset="2"/>
              <a:buChar char="ü"/>
              <a:defRPr/>
            </a:pPr>
            <a:endParaRPr lang="it-IT" sz="1800" smtClean="0"/>
          </a:p>
          <a:p>
            <a:pPr marL="533400" indent="-533400" eaLnBrk="1" hangingPunct="1">
              <a:buClr>
                <a:schemeClr val="tx1"/>
              </a:buClr>
              <a:buFont typeface="Wingdings" pitchFamily="2" charset="2"/>
              <a:buChar char="Ø"/>
              <a:defRPr/>
            </a:pPr>
            <a:r>
              <a:rPr lang="it-IT" sz="1800" b="1" smtClean="0"/>
              <a:t>Sopportazione</a:t>
            </a:r>
          </a:p>
          <a:p>
            <a:pPr marL="914400" lvl="1" indent="-457200" eaLnBrk="1" hangingPunct="1">
              <a:buFont typeface="Wingdings" pitchFamily="2" charset="2"/>
              <a:buNone/>
              <a:defRPr/>
            </a:pPr>
            <a:r>
              <a:rPr lang="it-IT" sz="1600" smtClean="0"/>
              <a:t>(Logica della realtà):</a:t>
            </a:r>
          </a:p>
          <a:p>
            <a:pPr marL="914400" lvl="1" indent="-457200" eaLnBrk="1" hangingPunct="1">
              <a:buFont typeface="Wingdings" pitchFamily="2" charset="2"/>
              <a:buChar char="ü"/>
              <a:defRPr/>
            </a:pPr>
            <a:r>
              <a:rPr lang="it-IT" sz="1600" smtClean="0"/>
              <a:t>Blocco del dialogo</a:t>
            </a:r>
          </a:p>
          <a:p>
            <a:pPr marL="914400" lvl="1" indent="-457200" eaLnBrk="1" hangingPunct="1">
              <a:buFont typeface="Wingdings" pitchFamily="2" charset="2"/>
              <a:buChar char="ü"/>
              <a:defRPr/>
            </a:pPr>
            <a:r>
              <a:rPr lang="it-IT" sz="1600" smtClean="0"/>
              <a:t>Ricatti</a:t>
            </a:r>
          </a:p>
          <a:p>
            <a:pPr marL="914400" lvl="1" indent="-457200" eaLnBrk="1" hangingPunct="1">
              <a:buFont typeface="Wingdings" pitchFamily="2" charset="2"/>
              <a:buChar char="ü"/>
              <a:defRPr/>
            </a:pPr>
            <a:endParaRPr lang="it-IT" sz="1600" smtClean="0"/>
          </a:p>
          <a:p>
            <a:pPr marL="533400" indent="-533400" eaLnBrk="1" hangingPunct="1">
              <a:buClr>
                <a:schemeClr val="tx1"/>
              </a:buClr>
              <a:buFont typeface="Wingdings" pitchFamily="2" charset="2"/>
              <a:buChar char="Ø"/>
              <a:defRPr/>
            </a:pPr>
            <a:r>
              <a:rPr lang="it-IT" sz="1800" b="1" smtClean="0"/>
              <a:t>Comprensione/Accettazione</a:t>
            </a:r>
          </a:p>
          <a:p>
            <a:pPr marL="533400" indent="-533400" eaLnBrk="1" hangingPunct="1">
              <a:buClr>
                <a:schemeClr val="tx1"/>
              </a:buClr>
              <a:buFont typeface="Wingdings" pitchFamily="2" charset="2"/>
              <a:buNone/>
              <a:defRPr/>
            </a:pPr>
            <a:r>
              <a:rPr lang="it-IT" sz="1800" smtClean="0"/>
              <a:t>	(Logica del valore)</a:t>
            </a:r>
          </a:p>
          <a:p>
            <a:pPr marL="914400" lvl="1" indent="-457200" eaLnBrk="1" hangingPunct="1">
              <a:buFont typeface="Wingdings" pitchFamily="2" charset="2"/>
              <a:buChar char="ü"/>
              <a:defRPr/>
            </a:pPr>
            <a:r>
              <a:rPr lang="it-IT" sz="1600" smtClean="0"/>
              <a:t>Dialogo </a:t>
            </a:r>
          </a:p>
          <a:p>
            <a:pPr marL="914400" lvl="1" indent="-457200" eaLnBrk="1" hangingPunct="1">
              <a:buFont typeface="Wingdings" pitchFamily="2" charset="2"/>
              <a:buChar char="ü"/>
              <a:defRPr/>
            </a:pPr>
            <a:r>
              <a:rPr lang="it-IT" sz="1600" smtClean="0"/>
              <a:t>Rinuncia ai ricatti</a:t>
            </a:r>
          </a:p>
        </p:txBody>
      </p:sp>
      <p:sp>
        <p:nvSpPr>
          <p:cNvPr id="10245" name="Line 5"/>
          <p:cNvSpPr>
            <a:spLocks noChangeShapeType="1"/>
          </p:cNvSpPr>
          <p:nvPr/>
        </p:nvSpPr>
        <p:spPr bwMode="auto">
          <a:xfrm flipV="1">
            <a:off x="4932363" y="2349500"/>
            <a:ext cx="503237" cy="9350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0246" name="Line 6"/>
          <p:cNvSpPr>
            <a:spLocks noChangeShapeType="1"/>
          </p:cNvSpPr>
          <p:nvPr/>
        </p:nvSpPr>
        <p:spPr bwMode="auto">
          <a:xfrm flipV="1">
            <a:off x="4932363" y="3213100"/>
            <a:ext cx="576262" cy="714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0247" name="Line 7"/>
          <p:cNvSpPr>
            <a:spLocks noChangeShapeType="1"/>
          </p:cNvSpPr>
          <p:nvPr/>
        </p:nvSpPr>
        <p:spPr bwMode="auto">
          <a:xfrm>
            <a:off x="4932363" y="3284538"/>
            <a:ext cx="503237" cy="14398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0248" name="Line 8"/>
          <p:cNvSpPr>
            <a:spLocks noChangeShapeType="1"/>
          </p:cNvSpPr>
          <p:nvPr/>
        </p:nvSpPr>
        <p:spPr bwMode="auto">
          <a:xfrm flipH="1">
            <a:off x="2987675" y="4724400"/>
            <a:ext cx="2447925" cy="2174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Tree>
    <p:extLst>
      <p:ext uri="{BB962C8B-B14F-4D97-AF65-F5344CB8AC3E}">
        <p14:creationId xmlns:p14="http://schemas.microsoft.com/office/powerpoint/2010/main" val="1461305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 to="" calcmode="lin" valueType="num">
                                      <p:cBhvr>
                                        <p:cTn id="7" dur="1" fill="hold"/>
                                        <p:tgtEl>
                                          <p:spTgt spid="10242"/>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 to="" calcmode="lin" valueType="num">
                                      <p:cBhvr>
                                        <p:cTn id="12" dur="1" fill="hold"/>
                                        <p:tgtEl>
                                          <p:spTgt spid="10243">
                                            <p:txEl>
                                              <p:pRg st="0" end="0"/>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nodeType="clickEffect">
                                  <p:stCondLst>
                                    <p:cond delay="0"/>
                                  </p:stCondLst>
                                  <p:childTnLst>
                                    <p:set>
                                      <p:cBhvr>
                                        <p:cTn id="16" dur="1" fill="hold">
                                          <p:stCondLst>
                                            <p:cond delay="0"/>
                                          </p:stCondLst>
                                        </p:cTn>
                                        <p:tgtEl>
                                          <p:spTgt spid="10243">
                                            <p:txEl>
                                              <p:pRg st="5" end="5"/>
                                            </p:txEl>
                                          </p:spTgt>
                                        </p:tgtEl>
                                        <p:attrNameLst>
                                          <p:attrName>style.visibility</p:attrName>
                                        </p:attrNameLst>
                                      </p:cBhvr>
                                      <p:to>
                                        <p:strVal val="visible"/>
                                      </p:to>
                                    </p:set>
                                    <p:anim to="" calcmode="lin" valueType="num">
                                      <p:cBhvr>
                                        <p:cTn id="17" dur="1" fill="hold"/>
                                        <p:tgtEl>
                                          <p:spTgt spid="10243">
                                            <p:txEl>
                                              <p:pRg st="5" end="5"/>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0245"/>
                                        </p:tgtEl>
                                        <p:attrNameLst>
                                          <p:attrName>style.visibility</p:attrName>
                                        </p:attrNameLst>
                                      </p:cBhvr>
                                      <p:to>
                                        <p:strVal val="visible"/>
                                      </p:to>
                                    </p:set>
                                    <p:anim to="" calcmode="lin" valueType="num">
                                      <p:cBhvr>
                                        <p:cTn id="22" dur="1" fill="hold"/>
                                        <p:tgtEl>
                                          <p:spTgt spid="10245"/>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nodeType="clickEffect">
                                  <p:stCondLst>
                                    <p:cond delay="0"/>
                                  </p:stCondLst>
                                  <p:childTnLst>
                                    <p:set>
                                      <p:cBhvr>
                                        <p:cTn id="26" dur="1" fill="hold">
                                          <p:stCondLst>
                                            <p:cond delay="0"/>
                                          </p:stCondLst>
                                        </p:cTn>
                                        <p:tgtEl>
                                          <p:spTgt spid="10244">
                                            <p:txEl>
                                              <p:pRg st="0" end="0"/>
                                            </p:txEl>
                                          </p:spTgt>
                                        </p:tgtEl>
                                        <p:attrNameLst>
                                          <p:attrName>style.visibility</p:attrName>
                                        </p:attrNameLst>
                                      </p:cBhvr>
                                      <p:to>
                                        <p:strVal val="visible"/>
                                      </p:to>
                                    </p:set>
                                    <p:anim to="" calcmode="lin" valueType="num">
                                      <p:cBhvr>
                                        <p:cTn id="27" dur="1" fill="hold"/>
                                        <p:tgtEl>
                                          <p:spTgt spid="10244">
                                            <p:txEl>
                                              <p:pRg st="0" end="0"/>
                                            </p:txEl>
                                          </p:spTgt>
                                        </p:tgtEl>
                                        <p:attrNameLst>
                                          <p:attrName/>
                                        </p:attrNameLst>
                                      </p:cBhvr>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4" presetClass="entr" presetSubtype="0" fill="hold" nodeType="clickEffect">
                                  <p:stCondLst>
                                    <p:cond delay="0"/>
                                  </p:stCondLst>
                                  <p:childTnLst>
                                    <p:set>
                                      <p:cBhvr>
                                        <p:cTn id="31" dur="1" fill="hold">
                                          <p:stCondLst>
                                            <p:cond delay="0"/>
                                          </p:stCondLst>
                                        </p:cTn>
                                        <p:tgtEl>
                                          <p:spTgt spid="10244">
                                            <p:txEl>
                                              <p:pRg st="1" end="1"/>
                                            </p:txEl>
                                          </p:spTgt>
                                        </p:tgtEl>
                                        <p:attrNameLst>
                                          <p:attrName>style.visibility</p:attrName>
                                        </p:attrNameLst>
                                      </p:cBhvr>
                                      <p:to>
                                        <p:strVal val="visible"/>
                                      </p:to>
                                    </p:set>
                                    <p:anim to="" calcmode="lin" valueType="num">
                                      <p:cBhvr>
                                        <p:cTn id="32" dur="1" fill="hold"/>
                                        <p:tgtEl>
                                          <p:spTgt spid="10244">
                                            <p:txEl>
                                              <p:pRg st="1" end="1"/>
                                            </p:txEl>
                                          </p:spTgt>
                                        </p:tgtEl>
                                        <p:attrNameLst>
                                          <p:attrName/>
                                        </p:attrNameLst>
                                      </p:cBhvr>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10246"/>
                                        </p:tgtEl>
                                        <p:attrNameLst>
                                          <p:attrName>style.visibility</p:attrName>
                                        </p:attrNameLst>
                                      </p:cBhvr>
                                      <p:to>
                                        <p:strVal val="visible"/>
                                      </p:to>
                                    </p:set>
                                    <p:anim to="" calcmode="lin" valueType="num">
                                      <p:cBhvr>
                                        <p:cTn id="37" dur="1" fill="hold"/>
                                        <p:tgtEl>
                                          <p:spTgt spid="10246"/>
                                        </p:tgtEl>
                                        <p:attrNameLst>
                                          <p:attrName/>
                                        </p:attrNameLst>
                                      </p:cBhvr>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nodeType="clickEffect">
                                  <p:stCondLst>
                                    <p:cond delay="0"/>
                                  </p:stCondLst>
                                  <p:childTnLst>
                                    <p:set>
                                      <p:cBhvr>
                                        <p:cTn id="41" dur="1" fill="hold">
                                          <p:stCondLst>
                                            <p:cond delay="0"/>
                                          </p:stCondLst>
                                        </p:cTn>
                                        <p:tgtEl>
                                          <p:spTgt spid="10244">
                                            <p:txEl>
                                              <p:pRg st="3" end="3"/>
                                            </p:txEl>
                                          </p:spTgt>
                                        </p:tgtEl>
                                        <p:attrNameLst>
                                          <p:attrName>style.visibility</p:attrName>
                                        </p:attrNameLst>
                                      </p:cBhvr>
                                      <p:to>
                                        <p:strVal val="visible"/>
                                      </p:to>
                                    </p:set>
                                    <p:anim calcmode="lin" valueType="num">
                                      <p:cBhvr additive="base">
                                        <p:cTn id="42" dur="500" fill="hold"/>
                                        <p:tgtEl>
                                          <p:spTgt spid="10244">
                                            <p:txEl>
                                              <p:pRg st="3" end="3"/>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024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4" presetClass="entr" presetSubtype="0" fill="hold" nodeType="clickEffect">
                                  <p:stCondLst>
                                    <p:cond delay="0"/>
                                  </p:stCondLst>
                                  <p:childTnLst>
                                    <p:set>
                                      <p:cBhvr>
                                        <p:cTn id="47" dur="1" fill="hold">
                                          <p:stCondLst>
                                            <p:cond delay="0"/>
                                          </p:stCondLst>
                                        </p:cTn>
                                        <p:tgtEl>
                                          <p:spTgt spid="10244">
                                            <p:txEl>
                                              <p:pRg st="4" end="4"/>
                                            </p:txEl>
                                          </p:spTgt>
                                        </p:tgtEl>
                                        <p:attrNameLst>
                                          <p:attrName>style.visibility</p:attrName>
                                        </p:attrNameLst>
                                      </p:cBhvr>
                                      <p:to>
                                        <p:strVal val="visible"/>
                                      </p:to>
                                    </p:set>
                                    <p:anim to="" calcmode="lin" valueType="num">
                                      <p:cBhvr>
                                        <p:cTn id="48" dur="1" fill="hold"/>
                                        <p:tgtEl>
                                          <p:spTgt spid="10244">
                                            <p:txEl>
                                              <p:pRg st="4" end="4"/>
                                            </p:txEl>
                                          </p:spTgt>
                                        </p:tgtEl>
                                        <p:attrNameLst>
                                          <p:attrName/>
                                        </p:attrNameLst>
                                      </p:cBhvr>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4" presetClass="entr" presetSubtype="0" fill="hold" nodeType="clickEffect">
                                  <p:stCondLst>
                                    <p:cond delay="0"/>
                                  </p:stCondLst>
                                  <p:childTnLst>
                                    <p:set>
                                      <p:cBhvr>
                                        <p:cTn id="52" dur="1" fill="hold">
                                          <p:stCondLst>
                                            <p:cond delay="0"/>
                                          </p:stCondLst>
                                        </p:cTn>
                                        <p:tgtEl>
                                          <p:spTgt spid="10244">
                                            <p:txEl>
                                              <p:pRg st="5" end="5"/>
                                            </p:txEl>
                                          </p:spTgt>
                                        </p:tgtEl>
                                        <p:attrNameLst>
                                          <p:attrName>style.visibility</p:attrName>
                                        </p:attrNameLst>
                                      </p:cBhvr>
                                      <p:to>
                                        <p:strVal val="visible"/>
                                      </p:to>
                                    </p:set>
                                    <p:anim to="" calcmode="lin" valueType="num">
                                      <p:cBhvr>
                                        <p:cTn id="53" dur="1" fill="hold"/>
                                        <p:tgtEl>
                                          <p:spTgt spid="10244">
                                            <p:txEl>
                                              <p:pRg st="5" end="5"/>
                                            </p:txEl>
                                          </p:spTgt>
                                        </p:tgtEl>
                                        <p:attrNameLst>
                                          <p:attrName/>
                                        </p:attrNameLst>
                                      </p:cBhvr>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24" presetClass="entr" presetSubtype="0" fill="hold" nodeType="clickEffect">
                                  <p:stCondLst>
                                    <p:cond delay="0"/>
                                  </p:stCondLst>
                                  <p:childTnLst>
                                    <p:set>
                                      <p:cBhvr>
                                        <p:cTn id="57" dur="1" fill="hold">
                                          <p:stCondLst>
                                            <p:cond delay="0"/>
                                          </p:stCondLst>
                                        </p:cTn>
                                        <p:tgtEl>
                                          <p:spTgt spid="10244">
                                            <p:txEl>
                                              <p:pRg st="6" end="6"/>
                                            </p:txEl>
                                          </p:spTgt>
                                        </p:tgtEl>
                                        <p:attrNameLst>
                                          <p:attrName>style.visibility</p:attrName>
                                        </p:attrNameLst>
                                      </p:cBhvr>
                                      <p:to>
                                        <p:strVal val="visible"/>
                                      </p:to>
                                    </p:set>
                                    <p:anim to="" calcmode="lin" valueType="num">
                                      <p:cBhvr>
                                        <p:cTn id="58" dur="1" fill="hold"/>
                                        <p:tgtEl>
                                          <p:spTgt spid="10244">
                                            <p:txEl>
                                              <p:pRg st="6" end="6"/>
                                            </p:txEl>
                                          </p:spTgt>
                                        </p:tgtEl>
                                        <p:attrNameLst>
                                          <p:attrName/>
                                        </p:attrNameLst>
                                      </p:cBhvr>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4" presetClass="entr" presetSubtype="0" fill="hold" grpId="0" nodeType="clickEffect">
                                  <p:stCondLst>
                                    <p:cond delay="0"/>
                                  </p:stCondLst>
                                  <p:childTnLst>
                                    <p:set>
                                      <p:cBhvr>
                                        <p:cTn id="62" dur="1" fill="hold">
                                          <p:stCondLst>
                                            <p:cond delay="0"/>
                                          </p:stCondLst>
                                        </p:cTn>
                                        <p:tgtEl>
                                          <p:spTgt spid="10247"/>
                                        </p:tgtEl>
                                        <p:attrNameLst>
                                          <p:attrName>style.visibility</p:attrName>
                                        </p:attrNameLst>
                                      </p:cBhvr>
                                      <p:to>
                                        <p:strVal val="visible"/>
                                      </p:to>
                                    </p:set>
                                    <p:anim to="" calcmode="lin" valueType="num">
                                      <p:cBhvr>
                                        <p:cTn id="63" dur="1" fill="hold"/>
                                        <p:tgtEl>
                                          <p:spTgt spid="10247"/>
                                        </p:tgtEl>
                                        <p:attrNameLst>
                                          <p:attrName/>
                                        </p:attrNameLst>
                                      </p:cBhvr>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24" presetClass="entr" presetSubtype="0" fill="hold" nodeType="clickEffect">
                                  <p:stCondLst>
                                    <p:cond delay="0"/>
                                  </p:stCondLst>
                                  <p:childTnLst>
                                    <p:set>
                                      <p:cBhvr>
                                        <p:cTn id="67" dur="1" fill="hold">
                                          <p:stCondLst>
                                            <p:cond delay="0"/>
                                          </p:stCondLst>
                                        </p:cTn>
                                        <p:tgtEl>
                                          <p:spTgt spid="10244">
                                            <p:txEl>
                                              <p:pRg st="8" end="8"/>
                                            </p:txEl>
                                          </p:spTgt>
                                        </p:tgtEl>
                                        <p:attrNameLst>
                                          <p:attrName>style.visibility</p:attrName>
                                        </p:attrNameLst>
                                      </p:cBhvr>
                                      <p:to>
                                        <p:strVal val="visible"/>
                                      </p:to>
                                    </p:set>
                                    <p:anim to="" calcmode="lin" valueType="num">
                                      <p:cBhvr>
                                        <p:cTn id="68" dur="1" fill="hold"/>
                                        <p:tgtEl>
                                          <p:spTgt spid="10244">
                                            <p:txEl>
                                              <p:pRg st="8" end="8"/>
                                            </p:txEl>
                                          </p:spTgt>
                                        </p:tgtEl>
                                        <p:attrNameLst>
                                          <p:attrName/>
                                        </p:attrNameLst>
                                      </p:cBhvr>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4" presetClass="entr" presetSubtype="0" fill="hold" nodeType="clickEffect">
                                  <p:stCondLst>
                                    <p:cond delay="0"/>
                                  </p:stCondLst>
                                  <p:childTnLst>
                                    <p:set>
                                      <p:cBhvr>
                                        <p:cTn id="72" dur="1" fill="hold">
                                          <p:stCondLst>
                                            <p:cond delay="0"/>
                                          </p:stCondLst>
                                        </p:cTn>
                                        <p:tgtEl>
                                          <p:spTgt spid="10244">
                                            <p:txEl>
                                              <p:pRg st="9" end="9"/>
                                            </p:txEl>
                                          </p:spTgt>
                                        </p:tgtEl>
                                        <p:attrNameLst>
                                          <p:attrName>style.visibility</p:attrName>
                                        </p:attrNameLst>
                                      </p:cBhvr>
                                      <p:to>
                                        <p:strVal val="visible"/>
                                      </p:to>
                                    </p:set>
                                    <p:anim to="" calcmode="lin" valueType="num">
                                      <p:cBhvr>
                                        <p:cTn id="73" dur="1" fill="hold"/>
                                        <p:tgtEl>
                                          <p:spTgt spid="10244">
                                            <p:txEl>
                                              <p:pRg st="9" end="9"/>
                                            </p:txEl>
                                          </p:spTgt>
                                        </p:tgtEl>
                                        <p:attrNameLst>
                                          <p:attrName/>
                                        </p:attrNameLst>
                                      </p:cBhvr>
                                    </p:anim>
                                  </p:childTnLst>
                                </p:cTn>
                              </p:par>
                            </p:childTnLst>
                          </p:cTn>
                        </p:par>
                      </p:childTnLst>
                    </p:cTn>
                  </p:par>
                  <p:par>
                    <p:cTn id="74" fill="hold" nodeType="clickPar">
                      <p:stCondLst>
                        <p:cond delay="indefinite"/>
                      </p:stCondLst>
                      <p:childTnLst>
                        <p:par>
                          <p:cTn id="75" fill="hold" nodeType="withGroup">
                            <p:stCondLst>
                              <p:cond delay="0"/>
                            </p:stCondLst>
                            <p:childTnLst>
                              <p:par>
                                <p:cTn id="76" presetID="24" presetClass="entr" presetSubtype="0" fill="hold" nodeType="clickEffect">
                                  <p:stCondLst>
                                    <p:cond delay="0"/>
                                  </p:stCondLst>
                                  <p:childTnLst>
                                    <p:set>
                                      <p:cBhvr>
                                        <p:cTn id="77" dur="1" fill="hold">
                                          <p:stCondLst>
                                            <p:cond delay="0"/>
                                          </p:stCondLst>
                                        </p:cTn>
                                        <p:tgtEl>
                                          <p:spTgt spid="10244">
                                            <p:txEl>
                                              <p:pRg st="10" end="10"/>
                                            </p:txEl>
                                          </p:spTgt>
                                        </p:tgtEl>
                                        <p:attrNameLst>
                                          <p:attrName>style.visibility</p:attrName>
                                        </p:attrNameLst>
                                      </p:cBhvr>
                                      <p:to>
                                        <p:strVal val="visible"/>
                                      </p:to>
                                    </p:set>
                                    <p:anim to="" calcmode="lin" valueType="num">
                                      <p:cBhvr>
                                        <p:cTn id="78" dur="1" fill="hold"/>
                                        <p:tgtEl>
                                          <p:spTgt spid="10244">
                                            <p:txEl>
                                              <p:pRg st="10" end="10"/>
                                            </p:txEl>
                                          </p:spTgt>
                                        </p:tgtEl>
                                        <p:attrNameLst>
                                          <p:attrName/>
                                        </p:attrNameLst>
                                      </p:cBhvr>
                                    </p:anim>
                                  </p:childTnLst>
                                </p:cTn>
                              </p:par>
                            </p:childTnLst>
                          </p:cTn>
                        </p:par>
                      </p:childTnLst>
                    </p:cTn>
                  </p:par>
                  <p:par>
                    <p:cTn id="79" fill="hold" nodeType="clickPar">
                      <p:stCondLst>
                        <p:cond delay="indefinite"/>
                      </p:stCondLst>
                      <p:childTnLst>
                        <p:par>
                          <p:cTn id="80" fill="hold" nodeType="withGroup">
                            <p:stCondLst>
                              <p:cond delay="0"/>
                            </p:stCondLst>
                            <p:childTnLst>
                              <p:par>
                                <p:cTn id="81" presetID="24" presetClass="entr" presetSubtype="0" fill="hold" nodeType="clickEffect">
                                  <p:stCondLst>
                                    <p:cond delay="0"/>
                                  </p:stCondLst>
                                  <p:childTnLst>
                                    <p:set>
                                      <p:cBhvr>
                                        <p:cTn id="82" dur="1" fill="hold">
                                          <p:stCondLst>
                                            <p:cond delay="0"/>
                                          </p:stCondLst>
                                        </p:cTn>
                                        <p:tgtEl>
                                          <p:spTgt spid="10244">
                                            <p:txEl>
                                              <p:pRg st="11" end="11"/>
                                            </p:txEl>
                                          </p:spTgt>
                                        </p:tgtEl>
                                        <p:attrNameLst>
                                          <p:attrName>style.visibility</p:attrName>
                                        </p:attrNameLst>
                                      </p:cBhvr>
                                      <p:to>
                                        <p:strVal val="visible"/>
                                      </p:to>
                                    </p:set>
                                    <p:anim to="" calcmode="lin" valueType="num">
                                      <p:cBhvr>
                                        <p:cTn id="83" dur="1" fill="hold"/>
                                        <p:tgtEl>
                                          <p:spTgt spid="10244">
                                            <p:txEl>
                                              <p:pRg st="11" end="11"/>
                                            </p:txEl>
                                          </p:spTgt>
                                        </p:tgtEl>
                                        <p:attrNameLst>
                                          <p:attrName/>
                                        </p:attrNameLst>
                                      </p:cBhvr>
                                    </p:anim>
                                  </p:childTnLst>
                                </p:cTn>
                              </p:par>
                            </p:childTnLst>
                          </p:cTn>
                        </p:par>
                      </p:childTnLst>
                    </p:cTn>
                  </p:par>
                  <p:par>
                    <p:cTn id="84" fill="hold" nodeType="clickPar">
                      <p:stCondLst>
                        <p:cond delay="indefinite"/>
                      </p:stCondLst>
                      <p:childTnLst>
                        <p:par>
                          <p:cTn id="85" fill="hold" nodeType="withGroup">
                            <p:stCondLst>
                              <p:cond delay="0"/>
                            </p:stCondLst>
                            <p:childTnLst>
                              <p:par>
                                <p:cTn id="86" presetID="24" presetClass="entr" presetSubtype="0" fill="hold" grpId="0" nodeType="clickEffect">
                                  <p:stCondLst>
                                    <p:cond delay="0"/>
                                  </p:stCondLst>
                                  <p:childTnLst>
                                    <p:set>
                                      <p:cBhvr>
                                        <p:cTn id="87" dur="1" fill="hold">
                                          <p:stCondLst>
                                            <p:cond delay="0"/>
                                          </p:stCondLst>
                                        </p:cTn>
                                        <p:tgtEl>
                                          <p:spTgt spid="10248"/>
                                        </p:tgtEl>
                                        <p:attrNameLst>
                                          <p:attrName>style.visibility</p:attrName>
                                        </p:attrNameLst>
                                      </p:cBhvr>
                                      <p:to>
                                        <p:strVal val="visible"/>
                                      </p:to>
                                    </p:set>
                                    <p:anim to="" calcmode="lin" valueType="num">
                                      <p:cBhvr>
                                        <p:cTn id="88" dur="1" fill="hold"/>
                                        <p:tgtEl>
                                          <p:spTgt spid="10248"/>
                                        </p:tgtEl>
                                        <p:attrNameLst>
                                          <p:attrName/>
                                        </p:attrNameLst>
                                      </p:cBhvr>
                                    </p:anim>
                                  </p:childTnLst>
                                </p:cTn>
                              </p:par>
                            </p:childTnLst>
                          </p:cTn>
                        </p:par>
                      </p:childTnLst>
                    </p:cTn>
                  </p:par>
                  <p:par>
                    <p:cTn id="89" fill="hold" nodeType="clickPar">
                      <p:stCondLst>
                        <p:cond delay="indefinite"/>
                      </p:stCondLst>
                      <p:childTnLst>
                        <p:par>
                          <p:cTn id="90" fill="hold" nodeType="withGroup">
                            <p:stCondLst>
                              <p:cond delay="0"/>
                            </p:stCondLst>
                            <p:childTnLst>
                              <p:par>
                                <p:cTn id="91" presetID="24" presetClass="entr" presetSubtype="0" fill="hold" nodeType="clickEffect">
                                  <p:stCondLst>
                                    <p:cond delay="0"/>
                                  </p:stCondLst>
                                  <p:childTnLst>
                                    <p:set>
                                      <p:cBhvr>
                                        <p:cTn id="92" dur="1" fill="hold">
                                          <p:stCondLst>
                                            <p:cond delay="0"/>
                                          </p:stCondLst>
                                        </p:cTn>
                                        <p:tgtEl>
                                          <p:spTgt spid="10243">
                                            <p:txEl>
                                              <p:pRg st="10" end="10"/>
                                            </p:txEl>
                                          </p:spTgt>
                                        </p:tgtEl>
                                        <p:attrNameLst>
                                          <p:attrName>style.visibility</p:attrName>
                                        </p:attrNameLst>
                                      </p:cBhvr>
                                      <p:to>
                                        <p:strVal val="visible"/>
                                      </p:to>
                                    </p:set>
                                    <p:anim to="" calcmode="lin" valueType="num">
                                      <p:cBhvr>
                                        <p:cTn id="93" dur="1" fill="hold"/>
                                        <p:tgtEl>
                                          <p:spTgt spid="10243">
                                            <p:txEl>
                                              <p:pRg st="10" end="10"/>
                                            </p:txEl>
                                          </p:spTgt>
                                        </p:tgtEl>
                                        <p:attrNameLst>
                                          <p:attrName/>
                                        </p:attrNameLst>
                                      </p:cBhvr>
                                    </p:anim>
                                  </p:childTnLst>
                                </p:cTn>
                              </p:par>
                            </p:childTnLst>
                          </p:cTn>
                        </p:par>
                      </p:childTnLst>
                    </p:cTn>
                  </p:par>
                  <p:par>
                    <p:cTn id="94" fill="hold" nodeType="clickPar">
                      <p:stCondLst>
                        <p:cond delay="indefinite"/>
                      </p:stCondLst>
                      <p:childTnLst>
                        <p:par>
                          <p:cTn id="95" fill="hold" nodeType="withGroup">
                            <p:stCondLst>
                              <p:cond delay="0"/>
                            </p:stCondLst>
                            <p:childTnLst>
                              <p:par>
                                <p:cTn id="96" presetID="24" presetClass="entr" presetSubtype="0" fill="hold" nodeType="clickEffect">
                                  <p:stCondLst>
                                    <p:cond delay="0"/>
                                  </p:stCondLst>
                                  <p:childTnLst>
                                    <p:set>
                                      <p:cBhvr>
                                        <p:cTn id="97" dur="1" fill="hold">
                                          <p:stCondLst>
                                            <p:cond delay="0"/>
                                          </p:stCondLst>
                                        </p:cTn>
                                        <p:tgtEl>
                                          <p:spTgt spid="10243">
                                            <p:txEl>
                                              <p:pRg st="14" end="14"/>
                                            </p:txEl>
                                          </p:spTgt>
                                        </p:tgtEl>
                                        <p:attrNameLst>
                                          <p:attrName>style.visibility</p:attrName>
                                        </p:attrNameLst>
                                      </p:cBhvr>
                                      <p:to>
                                        <p:strVal val="visible"/>
                                      </p:to>
                                    </p:set>
                                    <p:anim to="" calcmode="lin" valueType="num">
                                      <p:cBhvr>
                                        <p:cTn id="98" dur="1" fill="hold"/>
                                        <p:tgtEl>
                                          <p:spTgt spid="10243">
                                            <p:txEl>
                                              <p:pRg st="14" end="14"/>
                                            </p:txEl>
                                          </p:spTgt>
                                        </p:tgtEl>
                                        <p:attrNameLst>
                                          <p:attrName/>
                                        </p:attrNameLst>
                                      </p:cBhvr>
                                    </p:anim>
                                  </p:childTnLst>
                                </p:cTn>
                              </p:par>
                              <p:par>
                                <p:cTn id="99" presetID="24" presetClass="entr" presetSubtype="0" fill="hold" nodeType="withEffect">
                                  <p:stCondLst>
                                    <p:cond delay="0"/>
                                  </p:stCondLst>
                                  <p:childTnLst>
                                    <p:set>
                                      <p:cBhvr>
                                        <p:cTn id="100" dur="1" fill="hold">
                                          <p:stCondLst>
                                            <p:cond delay="0"/>
                                          </p:stCondLst>
                                        </p:cTn>
                                        <p:tgtEl>
                                          <p:spTgt spid="10243">
                                            <p:txEl>
                                              <p:pRg st="15" end="15"/>
                                            </p:txEl>
                                          </p:spTgt>
                                        </p:tgtEl>
                                        <p:attrNameLst>
                                          <p:attrName>style.visibility</p:attrName>
                                        </p:attrNameLst>
                                      </p:cBhvr>
                                      <p:to>
                                        <p:strVal val="visible"/>
                                      </p:to>
                                    </p:set>
                                    <p:anim to="" calcmode="lin" valueType="num">
                                      <p:cBhvr>
                                        <p:cTn id="101" dur="1" fill="hold"/>
                                        <p:tgtEl>
                                          <p:spTgt spid="10243">
                                            <p:txEl>
                                              <p:pRg st="15" end="1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5" grpId="0" animBg="1"/>
      <p:bldP spid="10246" grpId="0" animBg="1"/>
      <p:bldP spid="10247" grpId="0" animBg="1"/>
      <p:bldP spid="10248"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p:txBody>
          <a:bodyPr>
            <a:normAutofit fontScale="90000"/>
          </a:bodyPr>
          <a:lstStyle/>
          <a:p>
            <a:pPr eaLnBrk="1" hangingPunct="1">
              <a:defRPr/>
            </a:pPr>
            <a:r>
              <a:rPr lang="it-IT" sz="4000" dirty="0" smtClean="0">
                <a:solidFill>
                  <a:srgbClr val="0070C0"/>
                </a:solidFill>
              </a:rPr>
              <a:t>Difficoltà nella sintesi</a:t>
            </a:r>
            <a:br>
              <a:rPr lang="it-IT" sz="4000" dirty="0" smtClean="0">
                <a:solidFill>
                  <a:srgbClr val="0070C0"/>
                </a:solidFill>
              </a:rPr>
            </a:br>
            <a:r>
              <a:rPr lang="it-IT" sz="4000" dirty="0" smtClean="0">
                <a:solidFill>
                  <a:srgbClr val="0070C0"/>
                </a:solidFill>
              </a:rPr>
              <a:t>CRISI EVOLUTIVE </a:t>
            </a:r>
            <a:br>
              <a:rPr lang="it-IT" sz="4000" dirty="0" smtClean="0">
                <a:solidFill>
                  <a:srgbClr val="0070C0"/>
                </a:solidFill>
              </a:rPr>
            </a:br>
            <a:r>
              <a:rPr lang="it-IT" sz="4000" dirty="0" smtClean="0">
                <a:solidFill>
                  <a:srgbClr val="0070C0"/>
                </a:solidFill>
              </a:rPr>
              <a:t>DELLA COPPIA</a:t>
            </a:r>
          </a:p>
        </p:txBody>
      </p:sp>
      <p:sp>
        <p:nvSpPr>
          <p:cNvPr id="12291" name="Rectangle 3"/>
          <p:cNvSpPr>
            <a:spLocks noGrp="1" noRot="1" noChangeArrowheads="1"/>
          </p:cNvSpPr>
          <p:nvPr>
            <p:ph idx="1"/>
          </p:nvPr>
        </p:nvSpPr>
        <p:spPr>
          <a:xfrm>
            <a:off x="457200" y="1600200"/>
            <a:ext cx="8229600" cy="4708525"/>
          </a:xfrm>
        </p:spPr>
        <p:txBody>
          <a:bodyPr/>
          <a:lstStyle/>
          <a:p>
            <a:pPr eaLnBrk="1" hangingPunct="1">
              <a:buFont typeface="Wingdings" pitchFamily="2" charset="2"/>
              <a:buNone/>
              <a:defRPr/>
            </a:pPr>
            <a:endParaRPr lang="it-IT" dirty="0" smtClean="0"/>
          </a:p>
          <a:p>
            <a:pPr eaLnBrk="1" hangingPunct="1">
              <a:defRPr/>
            </a:pPr>
            <a:r>
              <a:rPr lang="it-IT" dirty="0" smtClean="0"/>
              <a:t>Passaggio dall’innamoramento all’amore </a:t>
            </a:r>
            <a:r>
              <a:rPr lang="it-IT" sz="1800" dirty="0" smtClean="0"/>
              <a:t>(capacità di superare le delusioni naturali derivanti dalla diversità, e dai limiti dell’altro)</a:t>
            </a:r>
          </a:p>
          <a:p>
            <a:pPr eaLnBrk="1" hangingPunct="1">
              <a:defRPr/>
            </a:pPr>
            <a:r>
              <a:rPr lang="it-IT" dirty="0" smtClean="0"/>
              <a:t>Lasciare il padre e la madre</a:t>
            </a:r>
          </a:p>
          <a:p>
            <a:pPr eaLnBrk="1" hangingPunct="1">
              <a:defRPr/>
            </a:pPr>
            <a:r>
              <a:rPr lang="it-IT" dirty="0" err="1" smtClean="0"/>
              <a:t>Ia</a:t>
            </a:r>
            <a:r>
              <a:rPr lang="it-IT" dirty="0" smtClean="0"/>
              <a:t> nascita del primo figlio</a:t>
            </a:r>
          </a:p>
          <a:p>
            <a:pPr eaLnBrk="1" hangingPunct="1">
              <a:defRPr/>
            </a:pPr>
            <a:r>
              <a:rPr lang="it-IT" dirty="0" smtClean="0"/>
              <a:t>La crisi del VII anno</a:t>
            </a:r>
          </a:p>
          <a:p>
            <a:pPr eaLnBrk="1" hangingPunct="1">
              <a:defRPr/>
            </a:pPr>
            <a:r>
              <a:rPr lang="it-IT" dirty="0" smtClean="0"/>
              <a:t>La crisi del nido vuoto</a:t>
            </a:r>
          </a:p>
          <a:p>
            <a:pPr eaLnBrk="1" hangingPunct="1">
              <a:defRPr/>
            </a:pPr>
            <a:endParaRPr lang="it-IT" sz="1400" dirty="0" smtClean="0"/>
          </a:p>
        </p:txBody>
      </p:sp>
    </p:spTree>
    <p:extLst>
      <p:ext uri="{BB962C8B-B14F-4D97-AF65-F5344CB8AC3E}">
        <p14:creationId xmlns:p14="http://schemas.microsoft.com/office/powerpoint/2010/main" val="9214555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 to="" calcmode="lin" valueType="num">
                                      <p:cBhvr>
                                        <p:cTn id="7" dur="1" fill="hold"/>
                                        <p:tgtEl>
                                          <p:spTgt spid="12290"/>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 to="" calcmode="lin" valueType="num">
                                      <p:cBhvr>
                                        <p:cTn id="12" dur="1" fill="hold"/>
                                        <p:tgtEl>
                                          <p:spTgt spid="12291">
                                            <p:txEl>
                                              <p:pRg st="1" end="1"/>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 to="" calcmode="lin" valueType="num">
                                      <p:cBhvr>
                                        <p:cTn id="17" dur="1" fill="hold"/>
                                        <p:tgtEl>
                                          <p:spTgt spid="12291">
                                            <p:txEl>
                                              <p:pRg st="2" end="2"/>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2291">
                                            <p:txEl>
                                              <p:pRg st="3" end="3"/>
                                            </p:txEl>
                                          </p:spTgt>
                                        </p:tgtEl>
                                        <p:attrNameLst>
                                          <p:attrName>style.visibility</p:attrName>
                                        </p:attrNameLst>
                                      </p:cBhvr>
                                      <p:to>
                                        <p:strVal val="visible"/>
                                      </p:to>
                                    </p:set>
                                    <p:anim to="" calcmode="lin" valueType="num">
                                      <p:cBhvr>
                                        <p:cTn id="22" dur="1" fill="hold"/>
                                        <p:tgtEl>
                                          <p:spTgt spid="12291">
                                            <p:txEl>
                                              <p:pRg st="3" end="3"/>
                                            </p:txEl>
                                          </p:spTgt>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2291">
                                            <p:txEl>
                                              <p:pRg st="4" end="4"/>
                                            </p:txEl>
                                          </p:spTgt>
                                        </p:tgtEl>
                                        <p:attrNameLst>
                                          <p:attrName>style.visibility</p:attrName>
                                        </p:attrNameLst>
                                      </p:cBhvr>
                                      <p:to>
                                        <p:strVal val="visible"/>
                                      </p:to>
                                    </p:set>
                                    <p:anim to="" calcmode="lin" valueType="num">
                                      <p:cBhvr>
                                        <p:cTn id="27" dur="1" fill="hold"/>
                                        <p:tgtEl>
                                          <p:spTgt spid="12291">
                                            <p:txEl>
                                              <p:pRg st="4" end="4"/>
                                            </p:txEl>
                                          </p:spTgt>
                                        </p:tgtEl>
                                        <p:attrNameLst>
                                          <p:attrName/>
                                        </p:attrNameLst>
                                      </p:cBhvr>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2291">
                                            <p:txEl>
                                              <p:pRg st="5" end="5"/>
                                            </p:txEl>
                                          </p:spTgt>
                                        </p:tgtEl>
                                        <p:attrNameLst>
                                          <p:attrName>style.visibility</p:attrName>
                                        </p:attrNameLst>
                                      </p:cBhvr>
                                      <p:to>
                                        <p:strVal val="visible"/>
                                      </p:to>
                                    </p:set>
                                    <p:anim to="" calcmode="lin" valueType="num">
                                      <p:cBhvr>
                                        <p:cTn id="32" dur="1" fill="hold"/>
                                        <p:tgtEl>
                                          <p:spTgt spid="12291">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dirty="0" smtClean="0"/>
              <a:t>Quali differenze biologiche tra maschi e femmine che orientano l’identità</a:t>
            </a:r>
            <a:endParaRPr lang="it-IT" dirty="0"/>
          </a:p>
        </p:txBody>
      </p:sp>
      <p:sp>
        <p:nvSpPr>
          <p:cNvPr id="4" name="Segnaposto testo 3"/>
          <p:cNvSpPr>
            <a:spLocks noGrp="1"/>
          </p:cNvSpPr>
          <p:nvPr>
            <p:ph idx="1"/>
          </p:nvPr>
        </p:nvSpPr>
        <p:spPr/>
        <p:txBody>
          <a:bodyPr/>
          <a:lstStyle/>
          <a:p>
            <a:pPr>
              <a:defRPr/>
            </a:pPr>
            <a:r>
              <a:rPr lang="it-IT" sz="2800" dirty="0" smtClean="0"/>
              <a:t>Udito</a:t>
            </a:r>
          </a:p>
          <a:p>
            <a:pPr>
              <a:defRPr/>
            </a:pPr>
            <a:r>
              <a:rPr lang="it-IT" sz="2800" dirty="0" smtClean="0"/>
              <a:t>Vista</a:t>
            </a:r>
          </a:p>
          <a:p>
            <a:pPr>
              <a:defRPr/>
            </a:pPr>
            <a:r>
              <a:rPr lang="it-IT" sz="2800" dirty="0" smtClean="0"/>
              <a:t>Orientamento</a:t>
            </a:r>
          </a:p>
          <a:p>
            <a:pPr>
              <a:defRPr/>
            </a:pPr>
            <a:r>
              <a:rPr lang="it-IT" sz="2800" dirty="0" smtClean="0"/>
              <a:t>La materia dell’intelligenza</a:t>
            </a:r>
          </a:p>
          <a:p>
            <a:pPr>
              <a:defRPr/>
            </a:pPr>
            <a:r>
              <a:rPr lang="it-IT" sz="2800" dirty="0" smtClean="0"/>
              <a:t>L’analisi dei propri sentimenti</a:t>
            </a:r>
          </a:p>
          <a:p>
            <a:pPr>
              <a:defRPr/>
            </a:pPr>
            <a:r>
              <a:rPr lang="it-IT" sz="2800" dirty="0" smtClean="0"/>
              <a:t>Autostima</a:t>
            </a:r>
          </a:p>
          <a:p>
            <a:pPr>
              <a:defRPr/>
            </a:pPr>
            <a:r>
              <a:rPr lang="it-IT" sz="2800" dirty="0" smtClean="0"/>
              <a:t>Propensione al rischio</a:t>
            </a:r>
          </a:p>
          <a:p>
            <a:pPr>
              <a:defRPr/>
            </a:pPr>
            <a:r>
              <a:rPr lang="it-IT" sz="2800" dirty="0" smtClean="0"/>
              <a:t>Sessualità e Amore </a:t>
            </a:r>
          </a:p>
          <a:p>
            <a:pPr>
              <a:defRPr/>
            </a:pPr>
            <a:endParaRPr lang="it-IT" dirty="0" smtClean="0"/>
          </a:p>
          <a:p>
            <a:pPr>
              <a:defRPr/>
            </a:pPr>
            <a:endParaRPr lang="it-IT" dirty="0"/>
          </a:p>
        </p:txBody>
      </p:sp>
    </p:spTree>
    <p:extLst>
      <p:ext uri="{BB962C8B-B14F-4D97-AF65-F5344CB8AC3E}">
        <p14:creationId xmlns:p14="http://schemas.microsoft.com/office/powerpoint/2010/main" val="4990657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 calcmode="lin" valueType="num">
                                      <p:cBhvr additive="base">
                                        <p:cTn id="3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5" end="5"/>
                                            </p:txEl>
                                          </p:spTgt>
                                        </p:tgtEl>
                                        <p:attrNameLst>
                                          <p:attrName>style.visibility</p:attrName>
                                        </p:attrNameLst>
                                      </p:cBhvr>
                                      <p:to>
                                        <p:strVal val="visible"/>
                                      </p:to>
                                    </p:set>
                                    <p:anim calcmode="lin" valueType="num">
                                      <p:cBhvr additive="base">
                                        <p:cTn id="4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anim calcmode="lin" valueType="num">
                                      <p:cBhvr additive="base">
                                        <p:cTn id="49"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4">
                                            <p:txEl>
                                              <p:pRg st="7" end="7"/>
                                            </p:txEl>
                                          </p:spTgt>
                                        </p:tgtEl>
                                        <p:attrNameLst>
                                          <p:attrName>style.visibility</p:attrName>
                                        </p:attrNameLst>
                                      </p:cBhvr>
                                      <p:to>
                                        <p:strVal val="visible"/>
                                      </p:to>
                                    </p:set>
                                    <p:anim calcmode="lin" valueType="num">
                                      <p:cBhvr additive="base">
                                        <p:cTn id="5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p:txBody>
          <a:bodyPr>
            <a:normAutofit fontScale="90000"/>
          </a:bodyPr>
          <a:lstStyle/>
          <a:p>
            <a:pPr eaLnBrk="1" hangingPunct="1">
              <a:defRPr/>
            </a:pPr>
            <a:r>
              <a:rPr lang="it-IT" sz="4000" dirty="0" smtClean="0">
                <a:solidFill>
                  <a:srgbClr val="0070C0"/>
                </a:solidFill>
              </a:rPr>
              <a:t>NODI NATURALI </a:t>
            </a:r>
            <a:br>
              <a:rPr lang="it-IT" sz="4000" dirty="0" smtClean="0">
                <a:solidFill>
                  <a:srgbClr val="0070C0"/>
                </a:solidFill>
              </a:rPr>
            </a:br>
            <a:r>
              <a:rPr lang="it-IT" sz="4000" dirty="0" smtClean="0">
                <a:solidFill>
                  <a:srgbClr val="0070C0"/>
                </a:solidFill>
              </a:rPr>
              <a:t>NELLA VITA DI COPPIA</a:t>
            </a:r>
          </a:p>
        </p:txBody>
      </p:sp>
      <p:sp>
        <p:nvSpPr>
          <p:cNvPr id="13315" name="Rectangle 3"/>
          <p:cNvSpPr>
            <a:spLocks noGrp="1" noRot="1" noChangeArrowheads="1"/>
          </p:cNvSpPr>
          <p:nvPr>
            <p:ph idx="1"/>
          </p:nvPr>
        </p:nvSpPr>
        <p:spPr>
          <a:xfrm>
            <a:off x="395288" y="2133600"/>
            <a:ext cx="8229600" cy="4525963"/>
          </a:xfrm>
        </p:spPr>
        <p:txBody>
          <a:bodyPr/>
          <a:lstStyle/>
          <a:p>
            <a:pPr eaLnBrk="1" hangingPunct="1">
              <a:defRPr/>
            </a:pPr>
            <a:r>
              <a:rPr lang="it-IT" smtClean="0"/>
              <a:t>LA SESSUALITA’</a:t>
            </a:r>
          </a:p>
          <a:p>
            <a:pPr eaLnBrk="1" hangingPunct="1">
              <a:defRPr/>
            </a:pPr>
            <a:r>
              <a:rPr lang="it-IT" smtClean="0"/>
              <a:t>I RUOLI NELLA VITA FAMIGLIARE</a:t>
            </a:r>
          </a:p>
          <a:p>
            <a:pPr eaLnBrk="1" hangingPunct="1">
              <a:defRPr/>
            </a:pPr>
            <a:r>
              <a:rPr lang="it-IT" smtClean="0"/>
              <a:t>L’EDUCAZIONE DEI FIGLI</a:t>
            </a:r>
          </a:p>
          <a:p>
            <a:pPr eaLnBrk="1" hangingPunct="1">
              <a:defRPr/>
            </a:pPr>
            <a:r>
              <a:rPr lang="it-IT" smtClean="0"/>
              <a:t>IL LAVORO IN RAPPORTO AGLI AFFETTI</a:t>
            </a:r>
          </a:p>
          <a:p>
            <a:pPr eaLnBrk="1" hangingPunct="1">
              <a:defRPr/>
            </a:pPr>
            <a:r>
              <a:rPr lang="it-IT" smtClean="0"/>
              <a:t>IL DENARO</a:t>
            </a:r>
          </a:p>
        </p:txBody>
      </p:sp>
    </p:spTree>
    <p:extLst>
      <p:ext uri="{BB962C8B-B14F-4D97-AF65-F5344CB8AC3E}">
        <p14:creationId xmlns:p14="http://schemas.microsoft.com/office/powerpoint/2010/main" val="1840301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 to="" calcmode="lin" valueType="num">
                                      <p:cBhvr>
                                        <p:cTn id="7" dur="1" fill="hold"/>
                                        <p:tgtEl>
                                          <p:spTgt spid="13314"/>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3315">
                                            <p:txEl>
                                              <p:pRg st="0" end="0"/>
                                            </p:txEl>
                                          </p:spTgt>
                                        </p:tgtEl>
                                        <p:attrNameLst>
                                          <p:attrName>style.visibility</p:attrName>
                                        </p:attrNameLst>
                                      </p:cBhvr>
                                      <p:to>
                                        <p:strVal val="visible"/>
                                      </p:to>
                                    </p:set>
                                    <p:anim to="" calcmode="lin" valueType="num">
                                      <p:cBhvr>
                                        <p:cTn id="12" dur="1" fill="hold"/>
                                        <p:tgtEl>
                                          <p:spTgt spid="13315">
                                            <p:txEl>
                                              <p:pRg st="0" end="0"/>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3315">
                                            <p:txEl>
                                              <p:pRg st="1" end="1"/>
                                            </p:txEl>
                                          </p:spTgt>
                                        </p:tgtEl>
                                        <p:attrNameLst>
                                          <p:attrName>style.visibility</p:attrName>
                                        </p:attrNameLst>
                                      </p:cBhvr>
                                      <p:to>
                                        <p:strVal val="visible"/>
                                      </p:to>
                                    </p:set>
                                    <p:anim to="" calcmode="lin" valueType="num">
                                      <p:cBhvr>
                                        <p:cTn id="17" dur="1" fill="hold"/>
                                        <p:tgtEl>
                                          <p:spTgt spid="13315">
                                            <p:txEl>
                                              <p:pRg st="1" end="1"/>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3315">
                                            <p:txEl>
                                              <p:pRg st="2" end="2"/>
                                            </p:txEl>
                                          </p:spTgt>
                                        </p:tgtEl>
                                        <p:attrNameLst>
                                          <p:attrName>style.visibility</p:attrName>
                                        </p:attrNameLst>
                                      </p:cBhvr>
                                      <p:to>
                                        <p:strVal val="visible"/>
                                      </p:to>
                                    </p:set>
                                    <p:anim to="" calcmode="lin" valueType="num">
                                      <p:cBhvr>
                                        <p:cTn id="22" dur="1" fill="hold"/>
                                        <p:tgtEl>
                                          <p:spTgt spid="13315">
                                            <p:txEl>
                                              <p:pRg st="2" end="2"/>
                                            </p:txEl>
                                          </p:spTgt>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3315">
                                            <p:txEl>
                                              <p:pRg st="3" end="3"/>
                                            </p:txEl>
                                          </p:spTgt>
                                        </p:tgtEl>
                                        <p:attrNameLst>
                                          <p:attrName>style.visibility</p:attrName>
                                        </p:attrNameLst>
                                      </p:cBhvr>
                                      <p:to>
                                        <p:strVal val="visible"/>
                                      </p:to>
                                    </p:set>
                                    <p:anim to="" calcmode="lin" valueType="num">
                                      <p:cBhvr>
                                        <p:cTn id="27" dur="1" fill="hold"/>
                                        <p:tgtEl>
                                          <p:spTgt spid="13315">
                                            <p:txEl>
                                              <p:pRg st="3" end="3"/>
                                            </p:txEl>
                                          </p:spTgt>
                                        </p:tgtEl>
                                        <p:attrNameLst>
                                          <p:attrName/>
                                        </p:attrNameLst>
                                      </p:cBhvr>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3315">
                                            <p:txEl>
                                              <p:pRg st="4" end="4"/>
                                            </p:txEl>
                                          </p:spTgt>
                                        </p:tgtEl>
                                        <p:attrNameLst>
                                          <p:attrName>style.visibility</p:attrName>
                                        </p:attrNameLst>
                                      </p:cBhvr>
                                      <p:to>
                                        <p:strVal val="visible"/>
                                      </p:to>
                                    </p:set>
                                    <p:anim to="" calcmode="lin" valueType="num">
                                      <p:cBhvr>
                                        <p:cTn id="32" dur="1" fill="hold"/>
                                        <p:tgtEl>
                                          <p:spTgt spid="13315">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normAutofit fontScale="90000"/>
          </a:bodyPr>
          <a:lstStyle/>
          <a:p>
            <a:pPr eaLnBrk="1" hangingPunct="1">
              <a:defRPr/>
            </a:pPr>
            <a:r>
              <a:rPr lang="it-IT" sz="4000" dirty="0" smtClean="0">
                <a:solidFill>
                  <a:srgbClr val="7030A0"/>
                </a:solidFill>
              </a:rPr>
              <a:t>L’Amore seminato nell’innamoramento va coltivato e la difficoltà della sintesi, che crea delusione, va elaborata</a:t>
            </a:r>
          </a:p>
        </p:txBody>
      </p:sp>
      <p:sp>
        <p:nvSpPr>
          <p:cNvPr id="11267" name="Rectangle 3"/>
          <p:cNvSpPr>
            <a:spLocks noGrp="1" noRot="1" noChangeArrowheads="1"/>
          </p:cNvSpPr>
          <p:nvPr>
            <p:ph idx="1"/>
          </p:nvPr>
        </p:nvSpPr>
        <p:spPr>
          <a:xfrm>
            <a:off x="468313" y="1484313"/>
            <a:ext cx="8218487" cy="5257800"/>
          </a:xfrm>
        </p:spPr>
        <p:txBody>
          <a:bodyPr>
            <a:normAutofit fontScale="92500" lnSpcReduction="20000"/>
          </a:bodyPr>
          <a:lstStyle/>
          <a:p>
            <a:pPr eaLnBrk="1" hangingPunct="1">
              <a:buFont typeface="Wingdings" pitchFamily="2" charset="2"/>
              <a:buNone/>
              <a:defRPr/>
            </a:pPr>
            <a:endParaRPr lang="it-IT" dirty="0" smtClean="0"/>
          </a:p>
          <a:p>
            <a:pPr eaLnBrk="1" hangingPunct="1">
              <a:defRPr/>
            </a:pPr>
            <a:r>
              <a:rPr lang="it-IT" dirty="0" smtClean="0"/>
              <a:t>La comunicazione è il primo e migliore strumento per rafforzare l’amore, comunicazione verbale e comunicazione corporea.</a:t>
            </a:r>
          </a:p>
          <a:p>
            <a:pPr>
              <a:defRPr/>
            </a:pPr>
            <a:r>
              <a:rPr lang="it-IT" dirty="0" smtClean="0"/>
              <a:t>Comunicazione verbale</a:t>
            </a:r>
          </a:p>
          <a:p>
            <a:pPr lvl="1" eaLnBrk="1" hangingPunct="1">
              <a:defRPr/>
            </a:pPr>
            <a:r>
              <a:rPr lang="it-IT" dirty="0" smtClean="0"/>
              <a:t>Comunicazione abituale</a:t>
            </a:r>
          </a:p>
          <a:p>
            <a:pPr lvl="1" eaLnBrk="1" hangingPunct="1">
              <a:defRPr/>
            </a:pPr>
            <a:r>
              <a:rPr lang="it-IT" dirty="0" smtClean="0"/>
              <a:t>Comunicare i fatti</a:t>
            </a:r>
          </a:p>
          <a:p>
            <a:pPr lvl="1" eaLnBrk="1" hangingPunct="1">
              <a:defRPr/>
            </a:pPr>
            <a:r>
              <a:rPr lang="it-IT" dirty="0" smtClean="0"/>
              <a:t>Comunicare le idee</a:t>
            </a:r>
          </a:p>
          <a:p>
            <a:pPr lvl="1" eaLnBrk="1" hangingPunct="1">
              <a:defRPr/>
            </a:pPr>
            <a:r>
              <a:rPr lang="it-IT" dirty="0" smtClean="0"/>
              <a:t>Comunicare le emozioni, i sentimenti i bisogni</a:t>
            </a:r>
          </a:p>
          <a:p>
            <a:pPr lvl="1" eaLnBrk="1" hangingPunct="1">
              <a:defRPr/>
            </a:pPr>
            <a:r>
              <a:rPr lang="it-IT" dirty="0" smtClean="0"/>
              <a:t>Condividere le emozioni , i sentimenti i bisogni</a:t>
            </a:r>
          </a:p>
          <a:p>
            <a:pPr>
              <a:defRPr/>
            </a:pPr>
            <a:r>
              <a:rPr lang="it-IT" dirty="0" smtClean="0"/>
              <a:t>Comunicazione Corporea </a:t>
            </a:r>
          </a:p>
          <a:p>
            <a:pPr lvl="1" eaLnBrk="1" hangingPunct="1">
              <a:buFontTx/>
              <a:buNone/>
              <a:defRPr/>
            </a:pPr>
            <a:r>
              <a:rPr lang="it-IT" dirty="0" smtClean="0"/>
              <a:t> </a:t>
            </a:r>
          </a:p>
          <a:p>
            <a:pPr lvl="1" eaLnBrk="1" hangingPunct="1">
              <a:buFontTx/>
              <a:buNone/>
              <a:defRPr/>
            </a:pPr>
            <a:endParaRPr lang="it-IT" dirty="0" smtClean="0"/>
          </a:p>
        </p:txBody>
      </p:sp>
    </p:spTree>
    <p:extLst>
      <p:ext uri="{BB962C8B-B14F-4D97-AF65-F5344CB8AC3E}">
        <p14:creationId xmlns:p14="http://schemas.microsoft.com/office/powerpoint/2010/main" val="10153856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 to="" calcmode="lin" valueType="num">
                                      <p:cBhvr>
                                        <p:cTn id="7" dur="1" fill="hold"/>
                                        <p:tgtEl>
                                          <p:spTgt spid="11266"/>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 to="" calcmode="lin" valueType="num">
                                      <p:cBhvr>
                                        <p:cTn id="12" dur="1" fill="hold"/>
                                        <p:tgtEl>
                                          <p:spTgt spid="11267">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 to="" calcmode="lin" valueType="num">
                                      <p:cBhvr>
                                        <p:cTn id="17" dur="1" fill="hold"/>
                                        <p:tgtEl>
                                          <p:spTgt spid="11267">
                                            <p:txEl>
                                              <p:pRg st="2" end="2"/>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nodeType="clickEffect">
                                  <p:stCondLst>
                                    <p:cond delay="0"/>
                                  </p:stCondLst>
                                  <p:childTnLst>
                                    <p:set>
                                      <p:cBhvr>
                                        <p:cTn id="21" dur="1" fill="hold">
                                          <p:stCondLst>
                                            <p:cond delay="0"/>
                                          </p:stCondLst>
                                        </p:cTn>
                                        <p:tgtEl>
                                          <p:spTgt spid="11267">
                                            <p:txEl>
                                              <p:pRg st="3" end="3"/>
                                            </p:txEl>
                                          </p:spTgt>
                                        </p:tgtEl>
                                        <p:attrNameLst>
                                          <p:attrName>style.visibility</p:attrName>
                                        </p:attrNameLst>
                                      </p:cBhvr>
                                      <p:to>
                                        <p:strVal val="visible"/>
                                      </p:to>
                                    </p:set>
                                    <p:anim to="" calcmode="lin" valueType="num">
                                      <p:cBhvr>
                                        <p:cTn id="22" dur="1" fill="hold"/>
                                        <p:tgtEl>
                                          <p:spTgt spid="11267">
                                            <p:txEl>
                                              <p:pRg st="3" end="3"/>
                                            </p:txEl>
                                          </p:spTgt>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nodeType="clickEffect">
                                  <p:stCondLst>
                                    <p:cond delay="0"/>
                                  </p:stCondLst>
                                  <p:childTnLst>
                                    <p:set>
                                      <p:cBhvr>
                                        <p:cTn id="26" dur="1" fill="hold">
                                          <p:stCondLst>
                                            <p:cond delay="0"/>
                                          </p:stCondLst>
                                        </p:cTn>
                                        <p:tgtEl>
                                          <p:spTgt spid="11267">
                                            <p:txEl>
                                              <p:pRg st="4" end="4"/>
                                            </p:txEl>
                                          </p:spTgt>
                                        </p:tgtEl>
                                        <p:attrNameLst>
                                          <p:attrName>style.visibility</p:attrName>
                                        </p:attrNameLst>
                                      </p:cBhvr>
                                      <p:to>
                                        <p:strVal val="visible"/>
                                      </p:to>
                                    </p:set>
                                    <p:anim to="" calcmode="lin" valueType="num">
                                      <p:cBhvr>
                                        <p:cTn id="27" dur="1" fill="hold"/>
                                        <p:tgtEl>
                                          <p:spTgt spid="11267">
                                            <p:txEl>
                                              <p:pRg st="4" end="4"/>
                                            </p:txEl>
                                          </p:spTgt>
                                        </p:tgtEl>
                                        <p:attrNameLst>
                                          <p:attrName/>
                                        </p:attrNameLst>
                                      </p:cBhvr>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4" presetClass="entr" presetSubtype="0" fill="hold" nodeType="clickEffect">
                                  <p:stCondLst>
                                    <p:cond delay="0"/>
                                  </p:stCondLst>
                                  <p:childTnLst>
                                    <p:set>
                                      <p:cBhvr>
                                        <p:cTn id="31" dur="1" fill="hold">
                                          <p:stCondLst>
                                            <p:cond delay="0"/>
                                          </p:stCondLst>
                                        </p:cTn>
                                        <p:tgtEl>
                                          <p:spTgt spid="11267">
                                            <p:txEl>
                                              <p:pRg st="5" end="5"/>
                                            </p:txEl>
                                          </p:spTgt>
                                        </p:tgtEl>
                                        <p:attrNameLst>
                                          <p:attrName>style.visibility</p:attrName>
                                        </p:attrNameLst>
                                      </p:cBhvr>
                                      <p:to>
                                        <p:strVal val="visible"/>
                                      </p:to>
                                    </p:set>
                                    <p:anim to="" calcmode="lin" valueType="num">
                                      <p:cBhvr>
                                        <p:cTn id="32" dur="1" fill="hold"/>
                                        <p:tgtEl>
                                          <p:spTgt spid="11267">
                                            <p:txEl>
                                              <p:pRg st="5" end="5"/>
                                            </p:txEl>
                                          </p:spTgt>
                                        </p:tgtEl>
                                        <p:attrNameLst>
                                          <p:attrName/>
                                        </p:attrNameLst>
                                      </p:cBhvr>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4" presetClass="entr" presetSubtype="0" fill="hold" nodeType="clickEffect">
                                  <p:stCondLst>
                                    <p:cond delay="0"/>
                                  </p:stCondLst>
                                  <p:childTnLst>
                                    <p:set>
                                      <p:cBhvr>
                                        <p:cTn id="36" dur="1" fill="hold">
                                          <p:stCondLst>
                                            <p:cond delay="0"/>
                                          </p:stCondLst>
                                        </p:cTn>
                                        <p:tgtEl>
                                          <p:spTgt spid="11267">
                                            <p:txEl>
                                              <p:pRg st="6" end="6"/>
                                            </p:txEl>
                                          </p:spTgt>
                                        </p:tgtEl>
                                        <p:attrNameLst>
                                          <p:attrName>style.visibility</p:attrName>
                                        </p:attrNameLst>
                                      </p:cBhvr>
                                      <p:to>
                                        <p:strVal val="visible"/>
                                      </p:to>
                                    </p:set>
                                    <p:anim to="" calcmode="lin" valueType="num">
                                      <p:cBhvr>
                                        <p:cTn id="37" dur="1" fill="hold"/>
                                        <p:tgtEl>
                                          <p:spTgt spid="11267">
                                            <p:txEl>
                                              <p:pRg st="6" end="6"/>
                                            </p:txEl>
                                          </p:spTgt>
                                        </p:tgtEl>
                                        <p:attrNameLst>
                                          <p:attrName/>
                                        </p:attrNameLst>
                                      </p:cBhvr>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4" presetClass="entr" presetSubtype="0" fill="hold" nodeType="clickEffect">
                                  <p:stCondLst>
                                    <p:cond delay="0"/>
                                  </p:stCondLst>
                                  <p:childTnLst>
                                    <p:set>
                                      <p:cBhvr>
                                        <p:cTn id="41" dur="1" fill="hold">
                                          <p:stCondLst>
                                            <p:cond delay="0"/>
                                          </p:stCondLst>
                                        </p:cTn>
                                        <p:tgtEl>
                                          <p:spTgt spid="11267">
                                            <p:txEl>
                                              <p:pRg st="7" end="7"/>
                                            </p:txEl>
                                          </p:spTgt>
                                        </p:tgtEl>
                                        <p:attrNameLst>
                                          <p:attrName>style.visibility</p:attrName>
                                        </p:attrNameLst>
                                      </p:cBhvr>
                                      <p:to>
                                        <p:strVal val="visible"/>
                                      </p:to>
                                    </p:set>
                                    <p:anim to="" calcmode="lin" valueType="num">
                                      <p:cBhvr>
                                        <p:cTn id="42" dur="1" fill="hold"/>
                                        <p:tgtEl>
                                          <p:spTgt spid="11267">
                                            <p:txEl>
                                              <p:pRg st="7" end="7"/>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nodeType="clickEffect">
                                  <p:stCondLst>
                                    <p:cond delay="0"/>
                                  </p:stCondLst>
                                  <p:childTnLst>
                                    <p:set>
                                      <p:cBhvr>
                                        <p:cTn id="46" dur="1" fill="hold">
                                          <p:stCondLst>
                                            <p:cond delay="0"/>
                                          </p:stCondLst>
                                        </p:cTn>
                                        <p:tgtEl>
                                          <p:spTgt spid="11267">
                                            <p:txEl>
                                              <p:pRg st="8" end="8"/>
                                            </p:txEl>
                                          </p:spTgt>
                                        </p:tgtEl>
                                        <p:attrNameLst>
                                          <p:attrName>style.visibility</p:attrName>
                                        </p:attrNameLst>
                                      </p:cBhvr>
                                      <p:to>
                                        <p:strVal val="visible"/>
                                      </p:to>
                                    </p:set>
                                    <p:anim to="" calcmode="lin" valueType="num">
                                      <p:cBhvr>
                                        <p:cTn id="47" dur="1" fill="hold"/>
                                        <p:tgtEl>
                                          <p:spTgt spid="11267">
                                            <p:txEl>
                                              <p:pRg st="8" end="8"/>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468313" y="0"/>
            <a:ext cx="8229600" cy="1371600"/>
          </a:xfrm>
        </p:spPr>
        <p:txBody>
          <a:bodyPr/>
          <a:lstStyle/>
          <a:p>
            <a:r>
              <a:rPr lang="it-IT" altLang="it-IT" sz="4000" b="1" dirty="0">
                <a:solidFill>
                  <a:srgbClr val="7030A0"/>
                </a:solidFill>
              </a:rPr>
              <a:t>Responsabili di coltivare l’intimità sessuale</a:t>
            </a:r>
            <a:r>
              <a:rPr lang="it-IT" altLang="it-IT" sz="4000" dirty="0">
                <a:solidFill>
                  <a:srgbClr val="7030A0"/>
                </a:solidFill>
              </a:rPr>
              <a:t> </a:t>
            </a:r>
          </a:p>
        </p:txBody>
      </p:sp>
      <p:sp>
        <p:nvSpPr>
          <p:cNvPr id="94211" name="Rectangle 3"/>
          <p:cNvSpPr>
            <a:spLocks noGrp="1" noChangeArrowheads="1"/>
          </p:cNvSpPr>
          <p:nvPr>
            <p:ph type="body" idx="1"/>
          </p:nvPr>
        </p:nvSpPr>
        <p:spPr>
          <a:xfrm>
            <a:off x="457200" y="1700213"/>
            <a:ext cx="8229600" cy="4824412"/>
          </a:xfrm>
        </p:spPr>
        <p:txBody>
          <a:bodyPr/>
          <a:lstStyle/>
          <a:p>
            <a:r>
              <a:rPr lang="it-IT" altLang="it-IT" sz="3600" u="sng"/>
              <a:t>Mettere al centro della famiglia la   relazione di coppia</a:t>
            </a:r>
          </a:p>
          <a:p>
            <a:r>
              <a:rPr lang="it-IT" altLang="it-IT" sz="3600" u="sng"/>
              <a:t>Dedicare tempo alla propria relazione</a:t>
            </a:r>
          </a:p>
          <a:p>
            <a:r>
              <a:rPr lang="it-IT" altLang="it-IT" sz="3600" u="sng"/>
              <a:t>Comunicare</a:t>
            </a:r>
          </a:p>
          <a:p>
            <a:r>
              <a:rPr lang="it-IT" altLang="it-IT" sz="3600" u="sng"/>
              <a:t>Corteggiare</a:t>
            </a:r>
            <a:endParaRPr lang="it-IT" altLang="it-IT" sz="3600"/>
          </a:p>
          <a:p>
            <a:r>
              <a:rPr lang="it-IT" altLang="it-IT" sz="3600" u="sng"/>
              <a:t>Creare l’atmosfera</a:t>
            </a:r>
            <a:endParaRPr lang="it-IT" altLang="it-IT" sz="3600"/>
          </a:p>
          <a:p>
            <a:r>
              <a:rPr lang="it-IT" altLang="it-IT" sz="3600" u="sng"/>
              <a:t>Essere creativi</a:t>
            </a:r>
            <a:r>
              <a:rPr lang="it-IT" altLang="it-IT" sz="3600"/>
              <a:t> </a:t>
            </a:r>
          </a:p>
        </p:txBody>
      </p:sp>
    </p:spTree>
    <p:extLst>
      <p:ext uri="{BB962C8B-B14F-4D97-AF65-F5344CB8AC3E}">
        <p14:creationId xmlns:p14="http://schemas.microsoft.com/office/powerpoint/2010/main" val="31997959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94210"/>
                                        </p:tgtEl>
                                        <p:attrNameLst>
                                          <p:attrName>style.visibility</p:attrName>
                                        </p:attrNameLst>
                                      </p:cBhvr>
                                      <p:to>
                                        <p:strVal val="visible"/>
                                      </p:to>
                                    </p:set>
                                    <p:anim calcmode="lin" valueType="num">
                                      <p:cBhvr>
                                        <p:cTn id="7" dur="500" fill="hold"/>
                                        <p:tgtEl>
                                          <p:spTgt spid="94210"/>
                                        </p:tgtEl>
                                        <p:attrNameLst>
                                          <p:attrName>ppt_w</p:attrName>
                                        </p:attrNameLst>
                                      </p:cBhvr>
                                      <p:tavLst>
                                        <p:tav tm="0">
                                          <p:val>
                                            <p:strVal val="#ppt_w*0.05"/>
                                          </p:val>
                                        </p:tav>
                                        <p:tav tm="100000">
                                          <p:val>
                                            <p:strVal val="#ppt_w"/>
                                          </p:val>
                                        </p:tav>
                                      </p:tavLst>
                                    </p:anim>
                                    <p:anim calcmode="lin" valueType="num">
                                      <p:cBhvr>
                                        <p:cTn id="8" dur="500" fill="hold"/>
                                        <p:tgtEl>
                                          <p:spTgt spid="94210"/>
                                        </p:tgtEl>
                                        <p:attrNameLst>
                                          <p:attrName>ppt_h</p:attrName>
                                        </p:attrNameLst>
                                      </p:cBhvr>
                                      <p:tavLst>
                                        <p:tav tm="0">
                                          <p:val>
                                            <p:strVal val="#ppt_h"/>
                                          </p:val>
                                        </p:tav>
                                        <p:tav tm="100000">
                                          <p:val>
                                            <p:strVal val="#ppt_h"/>
                                          </p:val>
                                        </p:tav>
                                      </p:tavLst>
                                    </p:anim>
                                    <p:anim calcmode="lin" valueType="num">
                                      <p:cBhvr>
                                        <p:cTn id="9" dur="500" fill="hold"/>
                                        <p:tgtEl>
                                          <p:spTgt spid="94210"/>
                                        </p:tgtEl>
                                        <p:attrNameLst>
                                          <p:attrName>ppt_x</p:attrName>
                                        </p:attrNameLst>
                                      </p:cBhvr>
                                      <p:tavLst>
                                        <p:tav tm="0">
                                          <p:val>
                                            <p:strVal val="#ppt_x-.2"/>
                                          </p:val>
                                        </p:tav>
                                        <p:tav tm="100000">
                                          <p:val>
                                            <p:strVal val="#ppt_x"/>
                                          </p:val>
                                        </p:tav>
                                      </p:tavLst>
                                    </p:anim>
                                    <p:anim calcmode="lin" valueType="num">
                                      <p:cBhvr>
                                        <p:cTn id="10" dur="500" fill="hold"/>
                                        <p:tgtEl>
                                          <p:spTgt spid="94210"/>
                                        </p:tgtEl>
                                        <p:attrNameLst>
                                          <p:attrName>ppt_y</p:attrName>
                                        </p:attrNameLst>
                                      </p:cBhvr>
                                      <p:tavLst>
                                        <p:tav tm="0">
                                          <p:val>
                                            <p:strVal val="#ppt_y"/>
                                          </p:val>
                                        </p:tav>
                                        <p:tav tm="100000">
                                          <p:val>
                                            <p:strVal val="#ppt_y"/>
                                          </p:val>
                                        </p:tav>
                                      </p:tavLst>
                                    </p:anim>
                                    <p:animEffect transition="in" filter="fade">
                                      <p:cBhvr>
                                        <p:cTn id="11" dur="500"/>
                                        <p:tgtEl>
                                          <p:spTgt spid="9421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94211">
                                            <p:txEl>
                                              <p:pRg st="0" end="0"/>
                                            </p:txEl>
                                          </p:spTgt>
                                        </p:tgtEl>
                                        <p:attrNameLst>
                                          <p:attrName>style.visibility</p:attrName>
                                        </p:attrNameLst>
                                      </p:cBhvr>
                                      <p:to>
                                        <p:strVal val="visible"/>
                                      </p:to>
                                    </p:set>
                                    <p:anim calcmode="lin" valueType="num">
                                      <p:cBhvr>
                                        <p:cTn id="16" dur="500" fill="hold"/>
                                        <p:tgtEl>
                                          <p:spTgt spid="94211">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94211">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94211">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94211">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94211">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94211">
                                            <p:txEl>
                                              <p:pRg st="1" end="1"/>
                                            </p:txEl>
                                          </p:spTgt>
                                        </p:tgtEl>
                                        <p:attrNameLst>
                                          <p:attrName>style.visibility</p:attrName>
                                        </p:attrNameLst>
                                      </p:cBhvr>
                                      <p:to>
                                        <p:strVal val="visible"/>
                                      </p:to>
                                    </p:set>
                                    <p:anim calcmode="lin" valueType="num">
                                      <p:cBhvr>
                                        <p:cTn id="25" dur="500" fill="hold"/>
                                        <p:tgtEl>
                                          <p:spTgt spid="94211">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94211">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94211">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94211">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94211">
                                            <p:txEl>
                                              <p:pRg st="1" end="1"/>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94211">
                                            <p:txEl>
                                              <p:pRg st="2" end="2"/>
                                            </p:txEl>
                                          </p:spTgt>
                                        </p:tgtEl>
                                        <p:attrNameLst>
                                          <p:attrName>style.visibility</p:attrName>
                                        </p:attrNameLst>
                                      </p:cBhvr>
                                      <p:to>
                                        <p:strVal val="visible"/>
                                      </p:to>
                                    </p:set>
                                    <p:anim calcmode="lin" valueType="num">
                                      <p:cBhvr>
                                        <p:cTn id="34" dur="500" fill="hold"/>
                                        <p:tgtEl>
                                          <p:spTgt spid="94211">
                                            <p:txEl>
                                              <p:pRg st="2" end="2"/>
                                            </p:txEl>
                                          </p:spTgt>
                                        </p:tgtEl>
                                        <p:attrNameLst>
                                          <p:attrName>ppt_w</p:attrName>
                                        </p:attrNameLst>
                                      </p:cBhvr>
                                      <p:tavLst>
                                        <p:tav tm="0">
                                          <p:val>
                                            <p:strVal val="#ppt_w*0.05"/>
                                          </p:val>
                                        </p:tav>
                                        <p:tav tm="100000">
                                          <p:val>
                                            <p:strVal val="#ppt_w"/>
                                          </p:val>
                                        </p:tav>
                                      </p:tavLst>
                                    </p:anim>
                                    <p:anim calcmode="lin" valueType="num">
                                      <p:cBhvr>
                                        <p:cTn id="35" dur="500" fill="hold"/>
                                        <p:tgtEl>
                                          <p:spTgt spid="94211">
                                            <p:txEl>
                                              <p:pRg st="2" end="2"/>
                                            </p:txEl>
                                          </p:spTgt>
                                        </p:tgtEl>
                                        <p:attrNameLst>
                                          <p:attrName>ppt_h</p:attrName>
                                        </p:attrNameLst>
                                      </p:cBhvr>
                                      <p:tavLst>
                                        <p:tav tm="0">
                                          <p:val>
                                            <p:strVal val="#ppt_h"/>
                                          </p:val>
                                        </p:tav>
                                        <p:tav tm="100000">
                                          <p:val>
                                            <p:strVal val="#ppt_h"/>
                                          </p:val>
                                        </p:tav>
                                      </p:tavLst>
                                    </p:anim>
                                    <p:anim calcmode="lin" valueType="num">
                                      <p:cBhvr>
                                        <p:cTn id="36" dur="500" fill="hold"/>
                                        <p:tgtEl>
                                          <p:spTgt spid="94211">
                                            <p:txEl>
                                              <p:pRg st="2" end="2"/>
                                            </p:txEl>
                                          </p:spTgt>
                                        </p:tgtEl>
                                        <p:attrNameLst>
                                          <p:attrName>ppt_x</p:attrName>
                                        </p:attrNameLst>
                                      </p:cBhvr>
                                      <p:tavLst>
                                        <p:tav tm="0">
                                          <p:val>
                                            <p:strVal val="#ppt_x-.2"/>
                                          </p:val>
                                        </p:tav>
                                        <p:tav tm="100000">
                                          <p:val>
                                            <p:strVal val="#ppt_x"/>
                                          </p:val>
                                        </p:tav>
                                      </p:tavLst>
                                    </p:anim>
                                    <p:anim calcmode="lin" valueType="num">
                                      <p:cBhvr>
                                        <p:cTn id="37" dur="500" fill="hold"/>
                                        <p:tgtEl>
                                          <p:spTgt spid="94211">
                                            <p:txEl>
                                              <p:pRg st="2" end="2"/>
                                            </p:txEl>
                                          </p:spTgt>
                                        </p:tgtEl>
                                        <p:attrNameLst>
                                          <p:attrName>ppt_y</p:attrName>
                                        </p:attrNameLst>
                                      </p:cBhvr>
                                      <p:tavLst>
                                        <p:tav tm="0">
                                          <p:val>
                                            <p:strVal val="#ppt_y"/>
                                          </p:val>
                                        </p:tav>
                                        <p:tav tm="100000">
                                          <p:val>
                                            <p:strVal val="#ppt_y"/>
                                          </p:val>
                                        </p:tav>
                                      </p:tavLst>
                                    </p:anim>
                                    <p:animEffect transition="in" filter="fade">
                                      <p:cBhvr>
                                        <p:cTn id="38" dur="500"/>
                                        <p:tgtEl>
                                          <p:spTgt spid="94211">
                                            <p:txEl>
                                              <p:pRg st="2" end="2"/>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94211">
                                            <p:txEl>
                                              <p:pRg st="3" end="3"/>
                                            </p:txEl>
                                          </p:spTgt>
                                        </p:tgtEl>
                                        <p:attrNameLst>
                                          <p:attrName>style.visibility</p:attrName>
                                        </p:attrNameLst>
                                      </p:cBhvr>
                                      <p:to>
                                        <p:strVal val="visible"/>
                                      </p:to>
                                    </p:set>
                                    <p:anim calcmode="lin" valueType="num">
                                      <p:cBhvr>
                                        <p:cTn id="43" dur="500" fill="hold"/>
                                        <p:tgtEl>
                                          <p:spTgt spid="94211">
                                            <p:txEl>
                                              <p:pRg st="3" end="3"/>
                                            </p:txEl>
                                          </p:spTgt>
                                        </p:tgtEl>
                                        <p:attrNameLst>
                                          <p:attrName>ppt_w</p:attrName>
                                        </p:attrNameLst>
                                      </p:cBhvr>
                                      <p:tavLst>
                                        <p:tav tm="0">
                                          <p:val>
                                            <p:strVal val="#ppt_w*0.05"/>
                                          </p:val>
                                        </p:tav>
                                        <p:tav tm="100000">
                                          <p:val>
                                            <p:strVal val="#ppt_w"/>
                                          </p:val>
                                        </p:tav>
                                      </p:tavLst>
                                    </p:anim>
                                    <p:anim calcmode="lin" valueType="num">
                                      <p:cBhvr>
                                        <p:cTn id="44" dur="500" fill="hold"/>
                                        <p:tgtEl>
                                          <p:spTgt spid="94211">
                                            <p:txEl>
                                              <p:pRg st="3" end="3"/>
                                            </p:txEl>
                                          </p:spTgt>
                                        </p:tgtEl>
                                        <p:attrNameLst>
                                          <p:attrName>ppt_h</p:attrName>
                                        </p:attrNameLst>
                                      </p:cBhvr>
                                      <p:tavLst>
                                        <p:tav tm="0">
                                          <p:val>
                                            <p:strVal val="#ppt_h"/>
                                          </p:val>
                                        </p:tav>
                                        <p:tav tm="100000">
                                          <p:val>
                                            <p:strVal val="#ppt_h"/>
                                          </p:val>
                                        </p:tav>
                                      </p:tavLst>
                                    </p:anim>
                                    <p:anim calcmode="lin" valueType="num">
                                      <p:cBhvr>
                                        <p:cTn id="45" dur="500" fill="hold"/>
                                        <p:tgtEl>
                                          <p:spTgt spid="94211">
                                            <p:txEl>
                                              <p:pRg st="3" end="3"/>
                                            </p:txEl>
                                          </p:spTgt>
                                        </p:tgtEl>
                                        <p:attrNameLst>
                                          <p:attrName>ppt_x</p:attrName>
                                        </p:attrNameLst>
                                      </p:cBhvr>
                                      <p:tavLst>
                                        <p:tav tm="0">
                                          <p:val>
                                            <p:strVal val="#ppt_x-.2"/>
                                          </p:val>
                                        </p:tav>
                                        <p:tav tm="100000">
                                          <p:val>
                                            <p:strVal val="#ppt_x"/>
                                          </p:val>
                                        </p:tav>
                                      </p:tavLst>
                                    </p:anim>
                                    <p:anim calcmode="lin" valueType="num">
                                      <p:cBhvr>
                                        <p:cTn id="46" dur="500" fill="hold"/>
                                        <p:tgtEl>
                                          <p:spTgt spid="94211">
                                            <p:txEl>
                                              <p:pRg st="3" end="3"/>
                                            </p:txEl>
                                          </p:spTgt>
                                        </p:tgtEl>
                                        <p:attrNameLst>
                                          <p:attrName>ppt_y</p:attrName>
                                        </p:attrNameLst>
                                      </p:cBhvr>
                                      <p:tavLst>
                                        <p:tav tm="0">
                                          <p:val>
                                            <p:strVal val="#ppt_y"/>
                                          </p:val>
                                        </p:tav>
                                        <p:tav tm="100000">
                                          <p:val>
                                            <p:strVal val="#ppt_y"/>
                                          </p:val>
                                        </p:tav>
                                      </p:tavLst>
                                    </p:anim>
                                    <p:animEffect transition="in" filter="fade">
                                      <p:cBhvr>
                                        <p:cTn id="47" dur="500"/>
                                        <p:tgtEl>
                                          <p:spTgt spid="94211">
                                            <p:txEl>
                                              <p:pRg st="3" end="3"/>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54" presetClass="entr" presetSubtype="0" accel="100000" fill="hold" grpId="0" nodeType="clickEffect">
                                  <p:stCondLst>
                                    <p:cond delay="0"/>
                                  </p:stCondLst>
                                  <p:childTnLst>
                                    <p:set>
                                      <p:cBhvr>
                                        <p:cTn id="51" dur="1" fill="hold">
                                          <p:stCondLst>
                                            <p:cond delay="0"/>
                                          </p:stCondLst>
                                        </p:cTn>
                                        <p:tgtEl>
                                          <p:spTgt spid="94211">
                                            <p:txEl>
                                              <p:pRg st="4" end="4"/>
                                            </p:txEl>
                                          </p:spTgt>
                                        </p:tgtEl>
                                        <p:attrNameLst>
                                          <p:attrName>style.visibility</p:attrName>
                                        </p:attrNameLst>
                                      </p:cBhvr>
                                      <p:to>
                                        <p:strVal val="visible"/>
                                      </p:to>
                                    </p:set>
                                    <p:anim calcmode="lin" valueType="num">
                                      <p:cBhvr>
                                        <p:cTn id="52" dur="500" fill="hold"/>
                                        <p:tgtEl>
                                          <p:spTgt spid="94211">
                                            <p:txEl>
                                              <p:pRg st="4" end="4"/>
                                            </p:txEl>
                                          </p:spTgt>
                                        </p:tgtEl>
                                        <p:attrNameLst>
                                          <p:attrName>ppt_w</p:attrName>
                                        </p:attrNameLst>
                                      </p:cBhvr>
                                      <p:tavLst>
                                        <p:tav tm="0">
                                          <p:val>
                                            <p:strVal val="#ppt_w*0.05"/>
                                          </p:val>
                                        </p:tav>
                                        <p:tav tm="100000">
                                          <p:val>
                                            <p:strVal val="#ppt_w"/>
                                          </p:val>
                                        </p:tav>
                                      </p:tavLst>
                                    </p:anim>
                                    <p:anim calcmode="lin" valueType="num">
                                      <p:cBhvr>
                                        <p:cTn id="53" dur="500" fill="hold"/>
                                        <p:tgtEl>
                                          <p:spTgt spid="94211">
                                            <p:txEl>
                                              <p:pRg st="4" end="4"/>
                                            </p:txEl>
                                          </p:spTgt>
                                        </p:tgtEl>
                                        <p:attrNameLst>
                                          <p:attrName>ppt_h</p:attrName>
                                        </p:attrNameLst>
                                      </p:cBhvr>
                                      <p:tavLst>
                                        <p:tav tm="0">
                                          <p:val>
                                            <p:strVal val="#ppt_h"/>
                                          </p:val>
                                        </p:tav>
                                        <p:tav tm="100000">
                                          <p:val>
                                            <p:strVal val="#ppt_h"/>
                                          </p:val>
                                        </p:tav>
                                      </p:tavLst>
                                    </p:anim>
                                    <p:anim calcmode="lin" valueType="num">
                                      <p:cBhvr>
                                        <p:cTn id="54" dur="500" fill="hold"/>
                                        <p:tgtEl>
                                          <p:spTgt spid="94211">
                                            <p:txEl>
                                              <p:pRg st="4" end="4"/>
                                            </p:txEl>
                                          </p:spTgt>
                                        </p:tgtEl>
                                        <p:attrNameLst>
                                          <p:attrName>ppt_x</p:attrName>
                                        </p:attrNameLst>
                                      </p:cBhvr>
                                      <p:tavLst>
                                        <p:tav tm="0">
                                          <p:val>
                                            <p:strVal val="#ppt_x-.2"/>
                                          </p:val>
                                        </p:tav>
                                        <p:tav tm="100000">
                                          <p:val>
                                            <p:strVal val="#ppt_x"/>
                                          </p:val>
                                        </p:tav>
                                      </p:tavLst>
                                    </p:anim>
                                    <p:anim calcmode="lin" valueType="num">
                                      <p:cBhvr>
                                        <p:cTn id="55" dur="500" fill="hold"/>
                                        <p:tgtEl>
                                          <p:spTgt spid="94211">
                                            <p:txEl>
                                              <p:pRg st="4" end="4"/>
                                            </p:txEl>
                                          </p:spTgt>
                                        </p:tgtEl>
                                        <p:attrNameLst>
                                          <p:attrName>ppt_y</p:attrName>
                                        </p:attrNameLst>
                                      </p:cBhvr>
                                      <p:tavLst>
                                        <p:tav tm="0">
                                          <p:val>
                                            <p:strVal val="#ppt_y"/>
                                          </p:val>
                                        </p:tav>
                                        <p:tav tm="100000">
                                          <p:val>
                                            <p:strVal val="#ppt_y"/>
                                          </p:val>
                                        </p:tav>
                                      </p:tavLst>
                                    </p:anim>
                                    <p:animEffect transition="in" filter="fade">
                                      <p:cBhvr>
                                        <p:cTn id="56" dur="500"/>
                                        <p:tgtEl>
                                          <p:spTgt spid="94211">
                                            <p:txEl>
                                              <p:pRg st="4" end="4"/>
                                            </p:txEl>
                                          </p:spTgt>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4" presetClass="entr" presetSubtype="0" accel="100000" fill="hold" grpId="0" nodeType="clickEffect">
                                  <p:stCondLst>
                                    <p:cond delay="0"/>
                                  </p:stCondLst>
                                  <p:childTnLst>
                                    <p:set>
                                      <p:cBhvr>
                                        <p:cTn id="60" dur="1" fill="hold">
                                          <p:stCondLst>
                                            <p:cond delay="0"/>
                                          </p:stCondLst>
                                        </p:cTn>
                                        <p:tgtEl>
                                          <p:spTgt spid="94211">
                                            <p:txEl>
                                              <p:pRg st="5" end="5"/>
                                            </p:txEl>
                                          </p:spTgt>
                                        </p:tgtEl>
                                        <p:attrNameLst>
                                          <p:attrName>style.visibility</p:attrName>
                                        </p:attrNameLst>
                                      </p:cBhvr>
                                      <p:to>
                                        <p:strVal val="visible"/>
                                      </p:to>
                                    </p:set>
                                    <p:anim calcmode="lin" valueType="num">
                                      <p:cBhvr>
                                        <p:cTn id="61" dur="500" fill="hold"/>
                                        <p:tgtEl>
                                          <p:spTgt spid="94211">
                                            <p:txEl>
                                              <p:pRg st="5" end="5"/>
                                            </p:txEl>
                                          </p:spTgt>
                                        </p:tgtEl>
                                        <p:attrNameLst>
                                          <p:attrName>ppt_w</p:attrName>
                                        </p:attrNameLst>
                                      </p:cBhvr>
                                      <p:tavLst>
                                        <p:tav tm="0">
                                          <p:val>
                                            <p:strVal val="#ppt_w*0.05"/>
                                          </p:val>
                                        </p:tav>
                                        <p:tav tm="100000">
                                          <p:val>
                                            <p:strVal val="#ppt_w"/>
                                          </p:val>
                                        </p:tav>
                                      </p:tavLst>
                                    </p:anim>
                                    <p:anim calcmode="lin" valueType="num">
                                      <p:cBhvr>
                                        <p:cTn id="62" dur="500" fill="hold"/>
                                        <p:tgtEl>
                                          <p:spTgt spid="94211">
                                            <p:txEl>
                                              <p:pRg st="5" end="5"/>
                                            </p:txEl>
                                          </p:spTgt>
                                        </p:tgtEl>
                                        <p:attrNameLst>
                                          <p:attrName>ppt_h</p:attrName>
                                        </p:attrNameLst>
                                      </p:cBhvr>
                                      <p:tavLst>
                                        <p:tav tm="0">
                                          <p:val>
                                            <p:strVal val="#ppt_h"/>
                                          </p:val>
                                        </p:tav>
                                        <p:tav tm="100000">
                                          <p:val>
                                            <p:strVal val="#ppt_h"/>
                                          </p:val>
                                        </p:tav>
                                      </p:tavLst>
                                    </p:anim>
                                    <p:anim calcmode="lin" valueType="num">
                                      <p:cBhvr>
                                        <p:cTn id="63" dur="500" fill="hold"/>
                                        <p:tgtEl>
                                          <p:spTgt spid="94211">
                                            <p:txEl>
                                              <p:pRg st="5" end="5"/>
                                            </p:txEl>
                                          </p:spTgt>
                                        </p:tgtEl>
                                        <p:attrNameLst>
                                          <p:attrName>ppt_x</p:attrName>
                                        </p:attrNameLst>
                                      </p:cBhvr>
                                      <p:tavLst>
                                        <p:tav tm="0">
                                          <p:val>
                                            <p:strVal val="#ppt_x-.2"/>
                                          </p:val>
                                        </p:tav>
                                        <p:tav tm="100000">
                                          <p:val>
                                            <p:strVal val="#ppt_x"/>
                                          </p:val>
                                        </p:tav>
                                      </p:tavLst>
                                    </p:anim>
                                    <p:anim calcmode="lin" valueType="num">
                                      <p:cBhvr>
                                        <p:cTn id="64" dur="500" fill="hold"/>
                                        <p:tgtEl>
                                          <p:spTgt spid="94211">
                                            <p:txEl>
                                              <p:pRg st="5" end="5"/>
                                            </p:txEl>
                                          </p:spTgt>
                                        </p:tgtEl>
                                        <p:attrNameLst>
                                          <p:attrName>ppt_y</p:attrName>
                                        </p:attrNameLst>
                                      </p:cBhvr>
                                      <p:tavLst>
                                        <p:tav tm="0">
                                          <p:val>
                                            <p:strVal val="#ppt_y"/>
                                          </p:val>
                                        </p:tav>
                                        <p:tav tm="100000">
                                          <p:val>
                                            <p:strVal val="#ppt_y"/>
                                          </p:val>
                                        </p:tav>
                                      </p:tavLst>
                                    </p:anim>
                                    <p:animEffect transition="in" filter="fade">
                                      <p:cBhvr>
                                        <p:cTn id="65" dur="500"/>
                                        <p:tgtEl>
                                          <p:spTgt spid="942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p:bldP spid="9421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dirty="0" smtClean="0"/>
              <a:t>Udito</a:t>
            </a:r>
            <a:endParaRPr lang="it-IT" dirty="0"/>
          </a:p>
        </p:txBody>
      </p:sp>
      <p:sp>
        <p:nvSpPr>
          <p:cNvPr id="3" name="Segnaposto contenuto 2"/>
          <p:cNvSpPr>
            <a:spLocks noGrp="1"/>
          </p:cNvSpPr>
          <p:nvPr>
            <p:ph idx="1"/>
          </p:nvPr>
        </p:nvSpPr>
        <p:spPr/>
        <p:txBody>
          <a:bodyPr/>
          <a:lstStyle/>
          <a:p>
            <a:pPr>
              <a:defRPr/>
            </a:pPr>
            <a:r>
              <a:rPr lang="it-IT" dirty="0" smtClean="0"/>
              <a:t>Le femmine sentono un’importante gamma di frequenze meglio dei maschi e hanno una migliore risposta nel percepire il tono della voce dell’altro, come quella del genitore e o dell’insegnante.</a:t>
            </a:r>
            <a:endParaRPr lang="it-IT" dirty="0"/>
          </a:p>
        </p:txBody>
      </p:sp>
    </p:spTree>
    <p:extLst>
      <p:ext uri="{BB962C8B-B14F-4D97-AF65-F5344CB8AC3E}">
        <p14:creationId xmlns:p14="http://schemas.microsoft.com/office/powerpoint/2010/main" val="23004338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dirty="0" smtClean="0"/>
              <a:t>Vista</a:t>
            </a:r>
            <a:endParaRPr lang="it-IT" dirty="0"/>
          </a:p>
        </p:txBody>
      </p:sp>
      <p:sp>
        <p:nvSpPr>
          <p:cNvPr id="3" name="Segnaposto contenuto 2"/>
          <p:cNvSpPr>
            <a:spLocks noGrp="1"/>
          </p:cNvSpPr>
          <p:nvPr>
            <p:ph idx="1"/>
          </p:nvPr>
        </p:nvSpPr>
        <p:spPr>
          <a:xfrm>
            <a:off x="468313" y="1052513"/>
            <a:ext cx="8229600" cy="4530725"/>
          </a:xfrm>
        </p:spPr>
        <p:txBody>
          <a:bodyPr>
            <a:normAutofit lnSpcReduction="10000"/>
          </a:bodyPr>
          <a:lstStyle/>
          <a:p>
            <a:pPr>
              <a:defRPr/>
            </a:pPr>
            <a:r>
              <a:rPr lang="it-IT" sz="2400" dirty="0" smtClean="0"/>
              <a:t>Le ricerche mostrano sostanziali differenze tra maschi e femmine nella formazione dell’immagine sulla retina e la sua elaborazione nel cervello. I maschi hanno una retina più spessa e maggiormente ricca di cellule M(Bastoncelli), mentre le femmine hanno una retina più sottile e con una maggiore densità di cellule P (Coni)</a:t>
            </a:r>
          </a:p>
          <a:p>
            <a:pPr>
              <a:defRPr/>
            </a:pPr>
            <a:r>
              <a:rPr lang="it-IT" sz="2400" dirty="0" smtClean="0"/>
              <a:t>Le cellule M, sono maggiormente sensibili ai colori dai toni freddi (argento, blu, grigio e ai movimenti). </a:t>
            </a:r>
          </a:p>
          <a:p>
            <a:pPr>
              <a:defRPr/>
            </a:pPr>
            <a:r>
              <a:rPr lang="it-IT" sz="2400" dirty="0" smtClean="0"/>
              <a:t>I Coni sono più sensibili ai Colori caldi come il rosso, l’arancione, il giallo, il verde.</a:t>
            </a:r>
          </a:p>
          <a:p>
            <a:pPr>
              <a:defRPr/>
            </a:pPr>
            <a:r>
              <a:rPr lang="it-IT" sz="2400" dirty="0" smtClean="0"/>
              <a:t>Inoltre le femmine sono più attratte dai visi e i maschi dagli oggetti che si muovono</a:t>
            </a:r>
            <a:endParaRPr lang="it-IT" sz="2400" dirty="0"/>
          </a:p>
        </p:txBody>
      </p:sp>
    </p:spTree>
    <p:extLst>
      <p:ext uri="{BB962C8B-B14F-4D97-AF65-F5344CB8AC3E}">
        <p14:creationId xmlns:p14="http://schemas.microsoft.com/office/powerpoint/2010/main" val="40675877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dirty="0" smtClean="0"/>
              <a:t>Orientamento</a:t>
            </a:r>
            <a:endParaRPr lang="it-IT" dirty="0"/>
          </a:p>
        </p:txBody>
      </p:sp>
      <p:sp>
        <p:nvSpPr>
          <p:cNvPr id="3" name="Segnaposto contenuto 2"/>
          <p:cNvSpPr>
            <a:spLocks noGrp="1"/>
          </p:cNvSpPr>
          <p:nvPr>
            <p:ph idx="1"/>
          </p:nvPr>
        </p:nvSpPr>
        <p:spPr/>
        <p:txBody>
          <a:bodyPr/>
          <a:lstStyle/>
          <a:p>
            <a:pPr>
              <a:defRPr/>
            </a:pPr>
            <a:r>
              <a:rPr lang="it-IT" dirty="0" smtClean="0"/>
              <a:t>Sembra che l’orientamento maschile sia migliore e che gli uomini siano più portati a utilizzare riferimenti astratti come nord e sud e a  considerare le distanze.</a:t>
            </a:r>
          </a:p>
          <a:p>
            <a:pPr>
              <a:defRPr/>
            </a:pPr>
            <a:r>
              <a:rPr lang="it-IT" dirty="0" smtClean="0"/>
              <a:t>Mentre le donne preferiscono, tendenzialmente, utilizzare per orientarsi, punti di riferimento visibili e concreti.</a:t>
            </a:r>
            <a:endParaRPr lang="it-IT" dirty="0"/>
          </a:p>
        </p:txBody>
      </p:sp>
    </p:spTree>
    <p:extLst>
      <p:ext uri="{BB962C8B-B14F-4D97-AF65-F5344CB8AC3E}">
        <p14:creationId xmlns:p14="http://schemas.microsoft.com/office/powerpoint/2010/main" val="27020403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dirty="0" smtClean="0"/>
              <a:t>La materia dell’intelligenza</a:t>
            </a:r>
            <a:endParaRPr lang="it-IT" dirty="0"/>
          </a:p>
        </p:txBody>
      </p:sp>
      <p:sp>
        <p:nvSpPr>
          <p:cNvPr id="3" name="Segnaposto contenuto 2"/>
          <p:cNvSpPr>
            <a:spLocks noGrp="1"/>
          </p:cNvSpPr>
          <p:nvPr>
            <p:ph idx="1"/>
          </p:nvPr>
        </p:nvSpPr>
        <p:spPr/>
        <p:txBody>
          <a:bodyPr>
            <a:normAutofit lnSpcReduction="10000"/>
          </a:bodyPr>
          <a:lstStyle/>
          <a:p>
            <a:pPr>
              <a:defRPr/>
            </a:pPr>
            <a:r>
              <a:rPr lang="it-IT" sz="2000" dirty="0" smtClean="0"/>
              <a:t>Nell’800 si pensava che le donne fossero meno intelligenti perché il loro cervello era più piccolo, niente di più falso</a:t>
            </a:r>
          </a:p>
          <a:p>
            <a:pPr>
              <a:defRPr/>
            </a:pPr>
            <a:r>
              <a:rPr lang="it-IT" sz="2000" dirty="0" smtClean="0"/>
              <a:t>La natura si è sbizzarrita nel creare due differenti tipi di cervello progettati però per adottare comportamenti e soluzioni egualmente intelligenti</a:t>
            </a:r>
          </a:p>
          <a:p>
            <a:pPr>
              <a:defRPr/>
            </a:pPr>
            <a:r>
              <a:rPr lang="it-IT" sz="2000" dirty="0" smtClean="0"/>
              <a:t>Le femmine avendo più materia bianca o glia, e quindi più connessioni sinaptiche, una rete associativa maggiore e articolata, hanno una migliore capacità in attività di combinazione, associazione e linguaggio</a:t>
            </a:r>
          </a:p>
          <a:p>
            <a:pPr>
              <a:defRPr/>
            </a:pPr>
            <a:r>
              <a:rPr lang="it-IT" sz="2000" dirty="0" smtClean="0"/>
              <a:t>I maschi hanno più materia grigia e quindi  sono  più portati per compiti nei quali è necessario elaborare e processare le informazioni, come ad esempio la matematica.</a:t>
            </a:r>
          </a:p>
          <a:p>
            <a:pPr>
              <a:defRPr/>
            </a:pPr>
            <a:r>
              <a:rPr lang="it-IT" sz="2000" dirty="0" smtClean="0"/>
              <a:t>Maschi e femmine non differenziano nel Q.I ma utilizzano aree anatomiche differenti.</a:t>
            </a:r>
          </a:p>
          <a:p>
            <a:pPr>
              <a:defRPr/>
            </a:pPr>
            <a:r>
              <a:rPr lang="it-IT" sz="2000" dirty="0" smtClean="0"/>
              <a:t>Le donne sembrano più abili nell’intelligenza sociale che sta alla base dell’empatia primaria.</a:t>
            </a:r>
          </a:p>
          <a:p>
            <a:pPr>
              <a:defRPr/>
            </a:pPr>
            <a:endParaRPr lang="it-IT" dirty="0"/>
          </a:p>
        </p:txBody>
      </p:sp>
    </p:spTree>
    <p:extLst>
      <p:ext uri="{BB962C8B-B14F-4D97-AF65-F5344CB8AC3E}">
        <p14:creationId xmlns:p14="http://schemas.microsoft.com/office/powerpoint/2010/main" val="23212250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dirty="0" smtClean="0"/>
              <a:t>L’analisi dei propri sentimenti</a:t>
            </a:r>
            <a:endParaRPr lang="it-IT" dirty="0"/>
          </a:p>
        </p:txBody>
      </p:sp>
      <p:sp>
        <p:nvSpPr>
          <p:cNvPr id="3" name="Segnaposto contenuto 2"/>
          <p:cNvSpPr>
            <a:spLocks noGrp="1"/>
          </p:cNvSpPr>
          <p:nvPr>
            <p:ph idx="1"/>
          </p:nvPr>
        </p:nvSpPr>
        <p:spPr/>
        <p:txBody>
          <a:bodyPr/>
          <a:lstStyle/>
          <a:p>
            <a:pPr>
              <a:defRPr/>
            </a:pPr>
            <a:r>
              <a:rPr lang="it-IT" dirty="0" smtClean="0"/>
              <a:t>Le ultime ricerche sembrano dimostrare che le femmine di fronte a sentimenti negativi attivano i circuiti superiori della corteccia cerebrale mentre i maschi si limitano ad attivare l’amigdala.</a:t>
            </a:r>
          </a:p>
          <a:p>
            <a:pPr>
              <a:defRPr/>
            </a:pPr>
            <a:r>
              <a:rPr lang="it-IT" dirty="0" smtClean="0"/>
              <a:t>Per cui il grado di introspezione emotiva risulta ampiamente a favore delle femmine</a:t>
            </a:r>
            <a:endParaRPr lang="it-IT" dirty="0"/>
          </a:p>
        </p:txBody>
      </p:sp>
    </p:spTree>
    <p:extLst>
      <p:ext uri="{BB962C8B-B14F-4D97-AF65-F5344CB8AC3E}">
        <p14:creationId xmlns:p14="http://schemas.microsoft.com/office/powerpoint/2010/main" val="38749534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9304</TotalTime>
  <Words>2668</Words>
  <Application>Microsoft Office PowerPoint</Application>
  <PresentationFormat>Presentazione su schermo (4:3)</PresentationFormat>
  <Paragraphs>369</Paragraphs>
  <Slides>42</Slides>
  <Notes>0</Notes>
  <HiddenSlides>0</HiddenSlides>
  <MMClips>0</MMClips>
  <ScaleCrop>false</ScaleCrop>
  <HeadingPairs>
    <vt:vector size="4" baseType="variant">
      <vt:variant>
        <vt:lpstr>Tema</vt:lpstr>
      </vt:variant>
      <vt:variant>
        <vt:i4>1</vt:i4>
      </vt:variant>
      <vt:variant>
        <vt:lpstr>Titoli diapositive</vt:lpstr>
      </vt:variant>
      <vt:variant>
        <vt:i4>42</vt:i4>
      </vt:variant>
    </vt:vector>
  </HeadingPairs>
  <TitlesOfParts>
    <vt:vector size="43" baseType="lpstr">
      <vt:lpstr>Tema di Office</vt:lpstr>
      <vt:lpstr>Commissione per la Famiglia e la Vita  Regione Ecclesiastica Triveneta  sulla  bellezza dell'amore tra  uomo e donna</vt:lpstr>
      <vt:lpstr>Tappe del percorso</vt:lpstr>
      <vt:lpstr>Differenze sostanziali tra maschio e femmina  a livello neurobiologico ( da Educare al Femminile e al Maschile  di Cantelmi e Scicchitano ed. Paoline)</vt:lpstr>
      <vt:lpstr>Quali differenze biologiche tra maschi e femmine che orientano l’identità</vt:lpstr>
      <vt:lpstr>Udito</vt:lpstr>
      <vt:lpstr>Vista</vt:lpstr>
      <vt:lpstr>Orientamento</vt:lpstr>
      <vt:lpstr>La materia dell’intelligenza</vt:lpstr>
      <vt:lpstr>L’analisi dei propri sentimenti</vt:lpstr>
      <vt:lpstr>L’autostima</vt:lpstr>
      <vt:lpstr>Propensione al rischio</vt:lpstr>
      <vt:lpstr> socialità e gioco</vt:lpstr>
      <vt:lpstr>Sessualità e Amore</vt:lpstr>
      <vt:lpstr>IL Grande cambiamento</vt:lpstr>
      <vt:lpstr>La donna: tra diverse espressioni di  Femminilità </vt:lpstr>
      <vt:lpstr>Conseguenze sul maschio…..della Femminilità competitiva</vt:lpstr>
      <vt:lpstr>Conseguenze sul maschio … della femminilità espressiva</vt:lpstr>
      <vt:lpstr>DIVERSITA’: RICCHEZZA O PROBLEMA?</vt:lpstr>
      <vt:lpstr>QUALE SINTESI?</vt:lpstr>
      <vt:lpstr>La meravigliosa fecondità della sintesi tra maschio e femmina</vt:lpstr>
      <vt:lpstr>Bellezza della sintesi dell’amore eros e agape « Eros » e « agape » – differenza e unità </vt:lpstr>
      <vt:lpstr>Il cristianesimo ha davvero distrutto l'eros?</vt:lpstr>
      <vt:lpstr>Presentazione standard di PowerPoint</vt:lpstr>
      <vt:lpstr>Bellezza della sintesi dell’eros maschile e femminile LA DIVERSITA’ SESSUALE</vt:lpstr>
      <vt:lpstr>PROBLEMATICHE DEL RAPPORTO  SESSUALE  GENITALE </vt:lpstr>
      <vt:lpstr> Riferimenti per orientare la sintesi dell’eros</vt:lpstr>
      <vt:lpstr>Bellezza e Meraviglia della sintesi dell’eros:  la procreazione I frutti dell’amore:i figli</vt:lpstr>
      <vt:lpstr>Presentazione standard di PowerPoint</vt:lpstr>
      <vt:lpstr>Sintesi delle scelte educative per i figli  fondamento del crescere</vt:lpstr>
      <vt:lpstr>INGREDIENTI BASE DELL’EDUCAZIONE DI     UN CUCCIOLO D’UOMO</vt:lpstr>
      <vt:lpstr>DOSI PER GLI INGREDIENTI </vt:lpstr>
      <vt:lpstr>Combinazione tra ingredienti             minimi e massimi</vt:lpstr>
      <vt:lpstr>                                      AUTORITARISMO</vt:lpstr>
      <vt:lpstr>Sintesi dell’amore Agape Dinamica dell’innamoramento</vt:lpstr>
      <vt:lpstr>Presentazione standard di PowerPoint</vt:lpstr>
      <vt:lpstr>Formula dell’innamoramento</vt:lpstr>
      <vt:lpstr>Presentazione standard di PowerPoint</vt:lpstr>
      <vt:lpstr>Sintesi dell’amore Agape DINAMICA DELL’AMORE</vt:lpstr>
      <vt:lpstr>Difficoltà nella sintesi CRISI EVOLUTIVE  DELLA COPPIA</vt:lpstr>
      <vt:lpstr>NODI NATURALI  NELLA VITA DI COPPIA</vt:lpstr>
      <vt:lpstr>L’Amore seminato nell’innamoramento va coltivato e la difficoltà della sintesi, che crea delusione, va elaborata</vt:lpstr>
      <vt:lpstr>Responsabili di coltivare l’intimità sessuale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FESTA Diocesana delle Famiglie 2014 Sessualità: relazione e dono Diocesi di Adria - Rovigo</dc:title>
  <dc:creator>Dario</dc:creator>
  <cp:lastModifiedBy>Dario</cp:lastModifiedBy>
  <cp:revision>34</cp:revision>
  <dcterms:created xsi:type="dcterms:W3CDTF">2014-05-03T09:36:34Z</dcterms:created>
  <dcterms:modified xsi:type="dcterms:W3CDTF">2014-09-09T15:53:14Z</dcterms:modified>
</cp:coreProperties>
</file>